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0" r:id="rId1"/>
  </p:sldMasterIdLst>
  <p:notesMasterIdLst>
    <p:notesMasterId r:id="rId39"/>
  </p:notesMasterIdLst>
  <p:handoutMasterIdLst>
    <p:handoutMasterId r:id="rId40"/>
  </p:handoutMasterIdLst>
  <p:sldIdLst>
    <p:sldId id="287" r:id="rId2"/>
    <p:sldId id="295" r:id="rId3"/>
    <p:sldId id="330" r:id="rId4"/>
    <p:sldId id="331" r:id="rId5"/>
    <p:sldId id="332" r:id="rId6"/>
    <p:sldId id="333" r:id="rId7"/>
    <p:sldId id="334" r:id="rId8"/>
    <p:sldId id="335" r:id="rId9"/>
    <p:sldId id="336" r:id="rId10"/>
    <p:sldId id="337" r:id="rId11"/>
    <p:sldId id="338" r:id="rId12"/>
    <p:sldId id="339" r:id="rId13"/>
    <p:sldId id="340" r:id="rId14"/>
    <p:sldId id="341" r:id="rId15"/>
    <p:sldId id="342" r:id="rId16"/>
    <p:sldId id="307" r:id="rId17"/>
    <p:sldId id="308" r:id="rId18"/>
    <p:sldId id="309" r:id="rId19"/>
    <p:sldId id="343" r:id="rId20"/>
    <p:sldId id="312" r:id="rId21"/>
    <p:sldId id="313" r:id="rId22"/>
    <p:sldId id="344" r:id="rId23"/>
    <p:sldId id="314" r:id="rId24"/>
    <p:sldId id="319" r:id="rId25"/>
    <p:sldId id="345" r:id="rId26"/>
    <p:sldId id="346" r:id="rId27"/>
    <p:sldId id="347" r:id="rId28"/>
    <p:sldId id="348" r:id="rId29"/>
    <p:sldId id="349" r:id="rId30"/>
    <p:sldId id="350" r:id="rId31"/>
    <p:sldId id="351" r:id="rId32"/>
    <p:sldId id="352" r:id="rId33"/>
    <p:sldId id="326" r:id="rId34"/>
    <p:sldId id="355" r:id="rId35"/>
    <p:sldId id="353" r:id="rId36"/>
    <p:sldId id="354" r:id="rId37"/>
    <p:sldId id="294" r:id="rId38"/>
  </p:sldIdLst>
  <p:sldSz cx="18288000" cy="10287000"/>
  <p:notesSz cx="6858000" cy="9144000"/>
  <p:embeddedFontLst>
    <p:embeddedFont>
      <p:font typeface="Lato" panose="020F0502020204030203" pitchFamily="34" charset="0"/>
      <p:regular r:id="rId41"/>
      <p:bold r:id="rId42"/>
      <p:italic r:id="rId43"/>
      <p:boldItalic r:id="rId44"/>
    </p:embeddedFont>
  </p:embeddedFontLst>
  <p:defaultTextStyle>
    <a:defPPr>
      <a:defRPr lang="en-U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4" autoAdjust="0"/>
    <p:restoredTop sz="94624" autoAdjust="0"/>
  </p:normalViewPr>
  <p:slideViewPr>
    <p:cSldViewPr snapToGrid="0">
      <p:cViewPr varScale="1">
        <p:scale>
          <a:sx n="50" d="100"/>
          <a:sy n="50" d="100"/>
        </p:scale>
        <p:origin x="946"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p:cViewPr varScale="1">
        <p:scale>
          <a:sx n="62" d="100"/>
          <a:sy n="62" d="100"/>
        </p:scale>
        <p:origin x="3154" y="6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shaswi gurrampati" userId="518333a55897aef3" providerId="LiveId" clId="{A32FD18E-3F6E-4319-BC4F-DBFE458193A8}"/>
    <pc:docChg chg="modSld">
      <pc:chgData name="ushaswi gurrampati" userId="518333a55897aef3" providerId="LiveId" clId="{A32FD18E-3F6E-4319-BC4F-DBFE458193A8}" dt="2024-02-08T10:06:32.082" v="6" actId="20577"/>
      <pc:docMkLst>
        <pc:docMk/>
      </pc:docMkLst>
      <pc:sldChg chg="modSp mod">
        <pc:chgData name="ushaswi gurrampati" userId="518333a55897aef3" providerId="LiveId" clId="{A32FD18E-3F6E-4319-BC4F-DBFE458193A8}" dt="2024-02-08T10:06:32.082" v="6" actId="20577"/>
        <pc:sldMkLst>
          <pc:docMk/>
          <pc:sldMk cId="4196564575" sldId="334"/>
        </pc:sldMkLst>
        <pc:spChg chg="mod">
          <ac:chgData name="ushaswi gurrampati" userId="518333a55897aef3" providerId="LiveId" clId="{A32FD18E-3F6E-4319-BC4F-DBFE458193A8}" dt="2024-02-08T10:06:32.082" v="6" actId="20577"/>
          <ac:spMkLst>
            <pc:docMk/>
            <pc:sldMk cId="4196564575" sldId="334"/>
            <ac:spMk id="12" creationId="{DA85DBE2-F6FB-E910-30F9-6F653E297D5A}"/>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43A6F8E-A86D-40CC-C84C-704258A51EC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77926351-EA1D-4B6D-AE8B-2F73A816CFFB}" type="slidenum">
              <a:rPr lang="en-IN"/>
              <a:pPr>
                <a:defRPr/>
              </a:pPr>
              <a:t>‹#›</a:t>
            </a:fld>
            <a:endParaRPr lang="en-IN"/>
          </a:p>
        </p:txBody>
      </p:sp>
      <p:sp>
        <p:nvSpPr>
          <p:cNvPr id="9" name="Header Placeholder 8">
            <a:extLst>
              <a:ext uri="{FF2B5EF4-FFF2-40B4-BE49-F238E27FC236}">
                <a16:creationId xmlns:a16="http://schemas.microsoft.com/office/drawing/2014/main" id="{7A12D065-770B-68B6-81B0-F597E0DC5E8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dirty="0" err="1">
                <a:latin typeface="+mn-lt"/>
              </a:defRPr>
            </a:lvl1pPr>
          </a:lstStyle>
          <a:p>
            <a:pPr>
              <a:defRPr/>
            </a:pPr>
            <a:r>
              <a:rPr lang="en-IN"/>
              <a:t>xvs</a:t>
            </a:r>
          </a:p>
        </p:txBody>
      </p:sp>
      <p:sp>
        <p:nvSpPr>
          <p:cNvPr id="12" name="Date Placeholder 11">
            <a:extLst>
              <a:ext uri="{FF2B5EF4-FFF2-40B4-BE49-F238E27FC236}">
                <a16:creationId xmlns:a16="http://schemas.microsoft.com/office/drawing/2014/main" id="{BE6A20DC-7D47-6698-4844-26D79E4D2D4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4029C9D6-1B59-48E0-9A59-FE4B99EA21BE}" type="datetime1">
              <a:rPr lang="en-US"/>
              <a:pPr>
                <a:defRPr/>
              </a:pPr>
              <a:t>2/8/2024</a:t>
            </a:fld>
            <a:endParaRPr lang="en-IN"/>
          </a:p>
        </p:txBody>
      </p:sp>
      <p:sp>
        <p:nvSpPr>
          <p:cNvPr id="14" name="Footer Placeholder 13">
            <a:extLst>
              <a:ext uri="{FF2B5EF4-FFF2-40B4-BE49-F238E27FC236}">
                <a16:creationId xmlns:a16="http://schemas.microsoft.com/office/drawing/2014/main" id="{EC228E41-DB78-0270-85F8-12B9A6FF9D6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r>
              <a:rPr lang="en-IN"/>
              <a:t>SAD</a:t>
            </a: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Google Shape;3;n">
            <a:extLst>
              <a:ext uri="{FF2B5EF4-FFF2-40B4-BE49-F238E27FC236}">
                <a16:creationId xmlns:a16="http://schemas.microsoft.com/office/drawing/2014/main" id="{90BA0D96-5795-AD80-62B7-B946EF23006E}"/>
              </a:ext>
            </a:extLst>
          </p:cNvPr>
          <p:cNvSpPr>
            <a:spLocks noGrp="1" noRot="1" noChangeAspect="1"/>
          </p:cNvSpPr>
          <p:nvPr>
            <p:ph type="sldImg" idx="2"/>
          </p:nvPr>
        </p:nvSpPr>
        <p:spPr bwMode="auto">
          <a:xfrm>
            <a:off x="1143000" y="685800"/>
            <a:ext cx="4572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8195" name="Google Shape;4;n">
            <a:extLst>
              <a:ext uri="{FF2B5EF4-FFF2-40B4-BE49-F238E27FC236}">
                <a16:creationId xmlns:a16="http://schemas.microsoft.com/office/drawing/2014/main" id="{71EA38DC-F87F-595D-0CBF-BFA7804D922C}"/>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hf hdr="0"/>
  <p:notesStyle>
    <a:defPPr marR="0" lvl="0" algn="l" rtl="0">
      <a:lnSpc>
        <a:spcPct val="100000"/>
      </a:lnSpc>
      <a:spcBef>
        <a:spcPts val="0"/>
      </a:spcBef>
      <a:spcAft>
        <a:spcPts val="0"/>
      </a:spcAft>
    </a:defPPr>
    <a:lvl1pPr marL="457200"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Image Placeholder 1">
            <a:extLst>
              <a:ext uri="{FF2B5EF4-FFF2-40B4-BE49-F238E27FC236}">
                <a16:creationId xmlns:a16="http://schemas.microsoft.com/office/drawing/2014/main" id="{E6D0183B-9068-5897-B194-A468CC727BE2}"/>
              </a:ext>
            </a:extLst>
          </p:cNvPr>
          <p:cNvSpPr>
            <a:spLocks noGrp="1" noRot="1" noChangeAspect="1" noTextEdit="1"/>
          </p:cNvSpPr>
          <p:nvPr>
            <p:ph type="sldImg"/>
          </p:nvPr>
        </p:nvSpPr>
        <p:spPr>
          <a:xfrm>
            <a:off x="381000" y="685800"/>
            <a:ext cx="6096000" cy="3429000"/>
          </a:xfrm>
          <a:ln>
            <a:headEnd/>
            <a:tailEnd/>
          </a:ln>
        </p:spPr>
      </p:sp>
      <p:sp>
        <p:nvSpPr>
          <p:cNvPr id="11267" name="Notes Placeholder 2">
            <a:extLst>
              <a:ext uri="{FF2B5EF4-FFF2-40B4-BE49-F238E27FC236}">
                <a16:creationId xmlns:a16="http://schemas.microsoft.com/office/drawing/2014/main" id="{9F4E9E35-9169-9B78-A3CA-89427B3397A8}"/>
              </a:ext>
            </a:extLst>
          </p:cNvPr>
          <p:cNvSpPr txBox="1">
            <a:spLocks noGrp="1" noChangeArrowheads="1"/>
          </p:cNvSpPr>
          <p:nvPr>
            <p:ph type="body" idx="1"/>
          </p:nvPr>
        </p:nvSpPr>
        <p:spPr/>
        <p:txBody>
          <a:bodyPr/>
          <a:lstStyle/>
          <a:p>
            <a:pPr eaLnBrk="1" hangingPunct="1">
              <a:buSzPts val="1100"/>
              <a:buFont typeface="Arial" panose="020B0604020202020204" pitchFamily="34" charset="0"/>
              <a:buChar char="●"/>
            </a:pPr>
            <a:endParaRPr lang="en-IN"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IN"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1395DA-12FA-773F-451B-71D1985B2F8A}"/>
              </a:ext>
            </a:extLst>
          </p:cNvPr>
          <p:cNvSpPr/>
          <p:nvPr/>
        </p:nvSpPr>
        <p:spPr>
          <a:xfrm>
            <a:off x="4763" y="9601200"/>
            <a:ext cx="18283237"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Rectangle 4">
            <a:extLst>
              <a:ext uri="{FF2B5EF4-FFF2-40B4-BE49-F238E27FC236}">
                <a16:creationId xmlns:a16="http://schemas.microsoft.com/office/drawing/2014/main" id="{873CE8F6-45EC-3150-0D8E-4B47D8E074B7}"/>
              </a:ext>
            </a:extLst>
          </p:cNvPr>
          <p:cNvSpPr/>
          <p:nvPr/>
        </p:nvSpPr>
        <p:spPr>
          <a:xfrm>
            <a:off x="0" y="9501188"/>
            <a:ext cx="18283238" cy="968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 name="Straight Connector 5">
            <a:extLst>
              <a:ext uri="{FF2B5EF4-FFF2-40B4-BE49-F238E27FC236}">
                <a16:creationId xmlns:a16="http://schemas.microsoft.com/office/drawing/2014/main" id="{F67115DB-131B-6F7D-84A6-DD986F0F7AA0}"/>
              </a:ext>
            </a:extLst>
          </p:cNvPr>
          <p:cNvCxnSpPr/>
          <p:nvPr/>
        </p:nvCxnSpPr>
        <p:spPr>
          <a:xfrm>
            <a:off x="1811338" y="6515100"/>
            <a:ext cx="1481296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ctrTitle"/>
          </p:nvPr>
        </p:nvSpPr>
        <p:spPr>
          <a:xfrm>
            <a:off x="1645920" y="1138428"/>
            <a:ext cx="15087600" cy="5349240"/>
          </a:xfrm>
        </p:spPr>
        <p:txBody>
          <a:bodyPr/>
          <a:lstStyle>
            <a:lvl1pPr algn="l">
              <a:lnSpc>
                <a:spcPct val="85000"/>
              </a:lnSpc>
              <a:defRPr sz="12000" spc="-75"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650077" y="6683430"/>
            <a:ext cx="15087600" cy="1714500"/>
          </a:xfrm>
        </p:spPr>
        <p:txBody>
          <a:bodyPr lIns="91440" rIns="91440">
            <a:normAutofit/>
          </a:bodyPr>
          <a:lstStyle>
            <a:lvl1pPr marL="0" indent="0" algn="l">
              <a:buNone/>
              <a:defRPr sz="3600" cap="all" spc="300" baseline="0">
                <a:solidFill>
                  <a:schemeClr val="tx2"/>
                </a:solidFill>
                <a:latin typeface="+mj-lt"/>
              </a:defRPr>
            </a:lvl1pPr>
            <a:lvl2pPr marL="685800" indent="0" algn="ctr">
              <a:buNone/>
              <a:defRPr sz="3600"/>
            </a:lvl2pPr>
            <a:lvl3pPr marL="1371600" indent="0" algn="ctr">
              <a:buNone/>
              <a:defRPr sz="3600"/>
            </a:lvl3pPr>
            <a:lvl4pPr marL="2057400" indent="0" algn="ctr">
              <a:buNone/>
              <a:defRPr sz="3000"/>
            </a:lvl4pPr>
            <a:lvl5pPr marL="2743200" indent="0" algn="ctr">
              <a:buNone/>
              <a:defRPr sz="3000"/>
            </a:lvl5pPr>
            <a:lvl6pPr marL="3429000" indent="0" algn="ctr">
              <a:buNone/>
              <a:defRPr sz="3000"/>
            </a:lvl6pPr>
            <a:lvl7pPr marL="4114800" indent="0" algn="ctr">
              <a:buNone/>
              <a:defRPr sz="3000"/>
            </a:lvl7pPr>
            <a:lvl8pPr marL="4800600" indent="0" algn="ctr">
              <a:buNone/>
              <a:defRPr sz="3000"/>
            </a:lvl8pPr>
            <a:lvl9pPr marL="5486400" indent="0" algn="ctr">
              <a:buNone/>
              <a:defRPr sz="3000"/>
            </a:lvl9pPr>
          </a:lstStyle>
          <a:p>
            <a:r>
              <a:rPr lang="en-US"/>
              <a:t>Click to edit Master subtitle style</a:t>
            </a:r>
            <a:endParaRPr lang="en-US" dirty="0"/>
          </a:p>
        </p:txBody>
      </p:sp>
      <p:sp>
        <p:nvSpPr>
          <p:cNvPr id="7" name="Date Placeholder 3">
            <a:extLst>
              <a:ext uri="{FF2B5EF4-FFF2-40B4-BE49-F238E27FC236}">
                <a16:creationId xmlns:a16="http://schemas.microsoft.com/office/drawing/2014/main" id="{59608ACE-9A5F-128B-E876-C0429542C687}"/>
              </a:ext>
            </a:extLst>
          </p:cNvPr>
          <p:cNvSpPr>
            <a:spLocks noGrp="1"/>
          </p:cNvSpPr>
          <p:nvPr>
            <p:ph type="dt" sz="half" idx="10"/>
          </p:nvPr>
        </p:nvSpPr>
        <p:spPr/>
        <p:txBody>
          <a:bodyPr/>
          <a:lstStyle>
            <a:lvl1pPr>
              <a:defRPr/>
            </a:lvl1pPr>
          </a:lstStyle>
          <a:p>
            <a:pPr>
              <a:defRPr/>
            </a:pPr>
            <a:fld id="{20401D25-52EF-4E80-8E31-B4062B874E4C}" type="datetime4">
              <a:rPr lang="en-US"/>
              <a:pPr>
                <a:defRPr/>
              </a:pPr>
              <a:t>February 8, 2024</a:t>
            </a:fld>
            <a:endParaRPr lang="en-US"/>
          </a:p>
        </p:txBody>
      </p:sp>
      <p:sp>
        <p:nvSpPr>
          <p:cNvPr id="8" name="Footer Placeholder 4">
            <a:extLst>
              <a:ext uri="{FF2B5EF4-FFF2-40B4-BE49-F238E27FC236}">
                <a16:creationId xmlns:a16="http://schemas.microsoft.com/office/drawing/2014/main" id="{D4D29513-3EAA-54B7-FB3F-B6A3C9FA40EF}"/>
              </a:ext>
            </a:extLst>
          </p:cNvPr>
          <p:cNvSpPr>
            <a:spLocks noGrp="1"/>
          </p:cNvSpPr>
          <p:nvPr>
            <p:ph type="ftr" sz="quarter" idx="11"/>
          </p:nvPr>
        </p:nvSpPr>
        <p:spPr/>
        <p:txBody>
          <a:bodyPr/>
          <a:lstStyle>
            <a:lvl1pPr>
              <a:defRPr/>
            </a:lvl1pPr>
          </a:lstStyle>
          <a:p>
            <a:pPr>
              <a:defRPr/>
            </a:pPr>
            <a:r>
              <a:rPr lang="en-IN"/>
              <a:t>DEPARTMENT OF COMPUTER SCIENCE &amp; ENGINEERING   / PROJECT TITLE</a:t>
            </a:r>
          </a:p>
        </p:txBody>
      </p:sp>
      <p:sp>
        <p:nvSpPr>
          <p:cNvPr id="9" name="Slide Number Placeholder 5">
            <a:extLst>
              <a:ext uri="{FF2B5EF4-FFF2-40B4-BE49-F238E27FC236}">
                <a16:creationId xmlns:a16="http://schemas.microsoft.com/office/drawing/2014/main" id="{AB650E3C-C683-FBA7-EF1E-DD26B3991263}"/>
              </a:ext>
            </a:extLst>
          </p:cNvPr>
          <p:cNvSpPr>
            <a:spLocks noGrp="1"/>
          </p:cNvSpPr>
          <p:nvPr>
            <p:ph type="sldNum" sz="quarter" idx="12"/>
          </p:nvPr>
        </p:nvSpPr>
        <p:spPr/>
        <p:txBody>
          <a:bodyPr/>
          <a:lstStyle>
            <a:lvl1pPr>
              <a:defRPr/>
            </a:lvl1pPr>
          </a:lstStyle>
          <a:p>
            <a:pPr>
              <a:defRPr/>
            </a:pPr>
            <a:fld id="{D0D4841F-3BAB-424F-A888-3F22A8D75C72}" type="slidenum">
              <a:rPr lang="en-US"/>
              <a:pPr>
                <a:defRPr/>
              </a:pPr>
              <a:t>‹#›</a:t>
            </a:fld>
            <a:endParaRPr lang="en-US"/>
          </a:p>
        </p:txBody>
      </p:sp>
    </p:spTree>
    <p:extLst>
      <p:ext uri="{BB962C8B-B14F-4D97-AF65-F5344CB8AC3E}">
        <p14:creationId xmlns:p14="http://schemas.microsoft.com/office/powerpoint/2010/main" val="1800675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69B440C-1558-6159-FF53-35958CD50D9A}"/>
              </a:ext>
            </a:extLst>
          </p:cNvPr>
          <p:cNvSpPr>
            <a:spLocks noGrp="1"/>
          </p:cNvSpPr>
          <p:nvPr>
            <p:ph type="dt" sz="half" idx="10"/>
          </p:nvPr>
        </p:nvSpPr>
        <p:spPr/>
        <p:txBody>
          <a:bodyPr/>
          <a:lstStyle>
            <a:lvl1pPr>
              <a:defRPr/>
            </a:lvl1pPr>
          </a:lstStyle>
          <a:p>
            <a:pPr>
              <a:defRPr/>
            </a:pPr>
            <a:fld id="{C1A3CCAC-0D78-4DEA-AD4E-ED37DBB13D37}" type="datetime4">
              <a:rPr lang="en-US"/>
              <a:pPr>
                <a:defRPr/>
              </a:pPr>
              <a:t>February 8, 2024</a:t>
            </a:fld>
            <a:endParaRPr lang="en-US"/>
          </a:p>
        </p:txBody>
      </p:sp>
      <p:sp>
        <p:nvSpPr>
          <p:cNvPr id="5" name="Footer Placeholder 4">
            <a:extLst>
              <a:ext uri="{FF2B5EF4-FFF2-40B4-BE49-F238E27FC236}">
                <a16:creationId xmlns:a16="http://schemas.microsoft.com/office/drawing/2014/main" id="{2D01120B-A6ED-D4CB-3D51-73CDD9C2FE32}"/>
              </a:ext>
            </a:extLst>
          </p:cNvPr>
          <p:cNvSpPr>
            <a:spLocks noGrp="1"/>
          </p:cNvSpPr>
          <p:nvPr>
            <p:ph type="ftr" sz="quarter" idx="11"/>
          </p:nvPr>
        </p:nvSpPr>
        <p:spPr/>
        <p:txBody>
          <a:bodyPr/>
          <a:lstStyle>
            <a:lvl1pPr>
              <a:defRPr/>
            </a:lvl1pPr>
          </a:lstStyle>
          <a:p>
            <a:pPr>
              <a:defRPr/>
            </a:pPr>
            <a:r>
              <a:rPr lang="en-IN"/>
              <a:t>DEPARTMENT OF COMPUTER SCIENCE &amp; ENGINEERING   / PROJECT TITLE</a:t>
            </a:r>
          </a:p>
        </p:txBody>
      </p:sp>
      <p:sp>
        <p:nvSpPr>
          <p:cNvPr id="6" name="Slide Number Placeholder 5">
            <a:extLst>
              <a:ext uri="{FF2B5EF4-FFF2-40B4-BE49-F238E27FC236}">
                <a16:creationId xmlns:a16="http://schemas.microsoft.com/office/drawing/2014/main" id="{0DD6A756-80AB-E9EC-6043-6EADDA0AA9B1}"/>
              </a:ext>
            </a:extLst>
          </p:cNvPr>
          <p:cNvSpPr>
            <a:spLocks noGrp="1"/>
          </p:cNvSpPr>
          <p:nvPr>
            <p:ph type="sldNum" sz="quarter" idx="12"/>
          </p:nvPr>
        </p:nvSpPr>
        <p:spPr/>
        <p:txBody>
          <a:bodyPr/>
          <a:lstStyle>
            <a:lvl1pPr>
              <a:defRPr/>
            </a:lvl1pPr>
          </a:lstStyle>
          <a:p>
            <a:pPr>
              <a:defRPr/>
            </a:pPr>
            <a:fld id="{3EFE6557-7AE6-47B1-B9C1-42EFBC8CF5F6}" type="slidenum">
              <a:rPr lang="en-US"/>
              <a:pPr>
                <a:defRPr/>
              </a:pPr>
              <a:t>‹#›</a:t>
            </a:fld>
            <a:endParaRPr lang="en-US"/>
          </a:p>
        </p:txBody>
      </p:sp>
    </p:spTree>
    <p:extLst>
      <p:ext uri="{BB962C8B-B14F-4D97-AF65-F5344CB8AC3E}">
        <p14:creationId xmlns:p14="http://schemas.microsoft.com/office/powerpoint/2010/main" val="27267823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6DB852-2B48-1506-065C-2DBDC394DA18}"/>
              </a:ext>
            </a:extLst>
          </p:cNvPr>
          <p:cNvSpPr/>
          <p:nvPr/>
        </p:nvSpPr>
        <p:spPr>
          <a:xfrm>
            <a:off x="4763" y="9601200"/>
            <a:ext cx="18283237"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Rectangle 4">
            <a:extLst>
              <a:ext uri="{FF2B5EF4-FFF2-40B4-BE49-F238E27FC236}">
                <a16:creationId xmlns:a16="http://schemas.microsoft.com/office/drawing/2014/main" id="{992CB181-D0A1-398C-5669-5A92E2AB7D73}"/>
              </a:ext>
            </a:extLst>
          </p:cNvPr>
          <p:cNvSpPr/>
          <p:nvPr/>
        </p:nvSpPr>
        <p:spPr>
          <a:xfrm>
            <a:off x="0" y="9501188"/>
            <a:ext cx="18283238" cy="968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3087350" y="622168"/>
            <a:ext cx="3943350" cy="86361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622167"/>
            <a:ext cx="11601450" cy="8636133"/>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Date Placeholder 3">
            <a:extLst>
              <a:ext uri="{FF2B5EF4-FFF2-40B4-BE49-F238E27FC236}">
                <a16:creationId xmlns:a16="http://schemas.microsoft.com/office/drawing/2014/main" id="{512418CB-E008-215F-7329-4EB060349F77}"/>
              </a:ext>
            </a:extLst>
          </p:cNvPr>
          <p:cNvSpPr>
            <a:spLocks noGrp="1"/>
          </p:cNvSpPr>
          <p:nvPr>
            <p:ph type="dt" sz="half" idx="10"/>
          </p:nvPr>
        </p:nvSpPr>
        <p:spPr/>
        <p:txBody>
          <a:bodyPr/>
          <a:lstStyle>
            <a:lvl1pPr>
              <a:defRPr/>
            </a:lvl1pPr>
          </a:lstStyle>
          <a:p>
            <a:pPr>
              <a:defRPr/>
            </a:pPr>
            <a:fld id="{F79A0D28-8B63-4E26-A0A6-AE2C1DD91BBA}" type="datetime4">
              <a:rPr lang="en-US"/>
              <a:pPr>
                <a:defRPr/>
              </a:pPr>
              <a:t>February 8, 2024</a:t>
            </a:fld>
            <a:endParaRPr lang="en-US"/>
          </a:p>
        </p:txBody>
      </p:sp>
      <p:sp>
        <p:nvSpPr>
          <p:cNvPr id="7" name="Footer Placeholder 4">
            <a:extLst>
              <a:ext uri="{FF2B5EF4-FFF2-40B4-BE49-F238E27FC236}">
                <a16:creationId xmlns:a16="http://schemas.microsoft.com/office/drawing/2014/main" id="{0D6CEBE4-9556-F017-228E-261F7003E3E2}"/>
              </a:ext>
            </a:extLst>
          </p:cNvPr>
          <p:cNvSpPr>
            <a:spLocks noGrp="1"/>
          </p:cNvSpPr>
          <p:nvPr>
            <p:ph type="ftr" sz="quarter" idx="11"/>
          </p:nvPr>
        </p:nvSpPr>
        <p:spPr/>
        <p:txBody>
          <a:bodyPr/>
          <a:lstStyle>
            <a:lvl1pPr>
              <a:defRPr/>
            </a:lvl1pPr>
          </a:lstStyle>
          <a:p>
            <a:pPr>
              <a:defRPr/>
            </a:pPr>
            <a:r>
              <a:rPr lang="en-IN"/>
              <a:t>DEPARTMENT OF COMPUTER SCIENCE &amp; ENGINEERING   / PROJECT TITLE</a:t>
            </a:r>
          </a:p>
        </p:txBody>
      </p:sp>
      <p:sp>
        <p:nvSpPr>
          <p:cNvPr id="8" name="Slide Number Placeholder 5">
            <a:extLst>
              <a:ext uri="{FF2B5EF4-FFF2-40B4-BE49-F238E27FC236}">
                <a16:creationId xmlns:a16="http://schemas.microsoft.com/office/drawing/2014/main" id="{066ACA7C-CB67-791B-C280-0F2F292597D9}"/>
              </a:ext>
            </a:extLst>
          </p:cNvPr>
          <p:cNvSpPr>
            <a:spLocks noGrp="1"/>
          </p:cNvSpPr>
          <p:nvPr>
            <p:ph type="sldNum" sz="quarter" idx="12"/>
          </p:nvPr>
        </p:nvSpPr>
        <p:spPr/>
        <p:txBody>
          <a:bodyPr/>
          <a:lstStyle>
            <a:lvl1pPr>
              <a:defRPr/>
            </a:lvl1pPr>
          </a:lstStyle>
          <a:p>
            <a:pPr>
              <a:defRPr/>
            </a:pPr>
            <a:fld id="{A6F68988-EA66-4AE3-82BA-FA51170AFE02}" type="slidenum">
              <a:rPr lang="en-US"/>
              <a:pPr>
                <a:defRPr/>
              </a:pPr>
              <a:t>‹#›</a:t>
            </a:fld>
            <a:endParaRPr lang="en-US"/>
          </a:p>
        </p:txBody>
      </p:sp>
    </p:spTree>
    <p:extLst>
      <p:ext uri="{BB962C8B-B14F-4D97-AF65-F5344CB8AC3E}">
        <p14:creationId xmlns:p14="http://schemas.microsoft.com/office/powerpoint/2010/main" val="337288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FD90FFD-EEC8-4E32-0FD4-F85A8BAFFE56}"/>
              </a:ext>
            </a:extLst>
          </p:cNvPr>
          <p:cNvSpPr>
            <a:spLocks noGrp="1"/>
          </p:cNvSpPr>
          <p:nvPr>
            <p:ph type="dt" sz="half" idx="10"/>
          </p:nvPr>
        </p:nvSpPr>
        <p:spPr/>
        <p:txBody>
          <a:bodyPr/>
          <a:lstStyle>
            <a:lvl1pPr>
              <a:defRPr/>
            </a:lvl1pPr>
          </a:lstStyle>
          <a:p>
            <a:pPr>
              <a:defRPr/>
            </a:pPr>
            <a:fld id="{FA8788BE-DED1-4064-BDE9-77DFC09D7309}" type="datetime4">
              <a:rPr lang="en-US"/>
              <a:pPr>
                <a:defRPr/>
              </a:pPr>
              <a:t>February 8, 2024</a:t>
            </a:fld>
            <a:endParaRPr lang="en-US"/>
          </a:p>
        </p:txBody>
      </p:sp>
      <p:sp>
        <p:nvSpPr>
          <p:cNvPr id="5" name="Footer Placeholder 4">
            <a:extLst>
              <a:ext uri="{FF2B5EF4-FFF2-40B4-BE49-F238E27FC236}">
                <a16:creationId xmlns:a16="http://schemas.microsoft.com/office/drawing/2014/main" id="{12A42F17-F014-D7E6-CB7B-6245A7821422}"/>
              </a:ext>
            </a:extLst>
          </p:cNvPr>
          <p:cNvSpPr>
            <a:spLocks noGrp="1"/>
          </p:cNvSpPr>
          <p:nvPr>
            <p:ph type="ftr" sz="quarter" idx="11"/>
          </p:nvPr>
        </p:nvSpPr>
        <p:spPr/>
        <p:txBody>
          <a:bodyPr/>
          <a:lstStyle>
            <a:lvl1pPr>
              <a:defRPr/>
            </a:lvl1pPr>
          </a:lstStyle>
          <a:p>
            <a:pPr>
              <a:defRPr/>
            </a:pPr>
            <a:r>
              <a:rPr lang="en-IN"/>
              <a:t>DEPARTMENT OF COMPUTER SCIENCE &amp; ENGINEERING   / PROJECT TITLE</a:t>
            </a:r>
          </a:p>
        </p:txBody>
      </p:sp>
      <p:sp>
        <p:nvSpPr>
          <p:cNvPr id="6" name="Slide Number Placeholder 5">
            <a:extLst>
              <a:ext uri="{FF2B5EF4-FFF2-40B4-BE49-F238E27FC236}">
                <a16:creationId xmlns:a16="http://schemas.microsoft.com/office/drawing/2014/main" id="{0224EE9F-9F8F-ACDC-A485-CE44579E0BED}"/>
              </a:ext>
            </a:extLst>
          </p:cNvPr>
          <p:cNvSpPr>
            <a:spLocks noGrp="1"/>
          </p:cNvSpPr>
          <p:nvPr>
            <p:ph type="sldNum" sz="quarter" idx="12"/>
          </p:nvPr>
        </p:nvSpPr>
        <p:spPr/>
        <p:txBody>
          <a:bodyPr/>
          <a:lstStyle>
            <a:lvl1pPr>
              <a:defRPr/>
            </a:lvl1pPr>
          </a:lstStyle>
          <a:p>
            <a:pPr>
              <a:defRPr/>
            </a:pPr>
            <a:fld id="{4F2BFAE0-7BB9-4CFD-A718-946A81C16EEB}" type="slidenum">
              <a:rPr lang="en-US"/>
              <a:pPr>
                <a:defRPr/>
              </a:pPr>
              <a:t>‹#›</a:t>
            </a:fld>
            <a:endParaRPr lang="en-US"/>
          </a:p>
        </p:txBody>
      </p:sp>
    </p:spTree>
    <p:extLst>
      <p:ext uri="{BB962C8B-B14F-4D97-AF65-F5344CB8AC3E}">
        <p14:creationId xmlns:p14="http://schemas.microsoft.com/office/powerpoint/2010/main" val="2256471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B384908-2B92-529D-55E4-413107A816EA}"/>
              </a:ext>
            </a:extLst>
          </p:cNvPr>
          <p:cNvSpPr/>
          <p:nvPr/>
        </p:nvSpPr>
        <p:spPr>
          <a:xfrm>
            <a:off x="4763" y="9601200"/>
            <a:ext cx="18283237"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Rectangle 4">
            <a:extLst>
              <a:ext uri="{FF2B5EF4-FFF2-40B4-BE49-F238E27FC236}">
                <a16:creationId xmlns:a16="http://schemas.microsoft.com/office/drawing/2014/main" id="{EACDEF1C-17FC-6F9C-0ACC-A2242753C43E}"/>
              </a:ext>
            </a:extLst>
          </p:cNvPr>
          <p:cNvSpPr/>
          <p:nvPr/>
        </p:nvSpPr>
        <p:spPr>
          <a:xfrm>
            <a:off x="0" y="9501188"/>
            <a:ext cx="18283238" cy="968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 name="Straight Connector 5">
            <a:extLst>
              <a:ext uri="{FF2B5EF4-FFF2-40B4-BE49-F238E27FC236}">
                <a16:creationId xmlns:a16="http://schemas.microsoft.com/office/drawing/2014/main" id="{F9D1C764-EE4F-DE32-3112-55693FEE1F6D}"/>
              </a:ext>
            </a:extLst>
          </p:cNvPr>
          <p:cNvCxnSpPr/>
          <p:nvPr/>
        </p:nvCxnSpPr>
        <p:spPr>
          <a:xfrm>
            <a:off x="1811338" y="6515100"/>
            <a:ext cx="1481296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645920" y="1138428"/>
            <a:ext cx="15087600" cy="5349240"/>
          </a:xfrm>
        </p:spPr>
        <p:txBody>
          <a:bodyPr anchorCtr="0"/>
          <a:lstStyle>
            <a:lvl1pPr>
              <a:lnSpc>
                <a:spcPct val="85000"/>
              </a:lnSpc>
              <a:defRPr sz="12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645920" y="6679692"/>
            <a:ext cx="15087600" cy="1714500"/>
          </a:xfrm>
        </p:spPr>
        <p:txBody>
          <a:bodyPr lIns="91440" rIns="91440">
            <a:normAutofit/>
          </a:bodyPr>
          <a:lstStyle>
            <a:lvl1pPr marL="0" indent="0">
              <a:buNone/>
              <a:defRPr sz="3600" cap="all" spc="300" baseline="0">
                <a:solidFill>
                  <a:schemeClr val="tx2"/>
                </a:solidFill>
                <a:latin typeface="+mj-lt"/>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7" name="Date Placeholder 3">
            <a:extLst>
              <a:ext uri="{FF2B5EF4-FFF2-40B4-BE49-F238E27FC236}">
                <a16:creationId xmlns:a16="http://schemas.microsoft.com/office/drawing/2014/main" id="{EBA1DBBA-9365-3ACF-1749-769CB69A1349}"/>
              </a:ext>
            </a:extLst>
          </p:cNvPr>
          <p:cNvSpPr>
            <a:spLocks noGrp="1"/>
          </p:cNvSpPr>
          <p:nvPr>
            <p:ph type="dt" sz="half" idx="10"/>
          </p:nvPr>
        </p:nvSpPr>
        <p:spPr/>
        <p:txBody>
          <a:bodyPr/>
          <a:lstStyle>
            <a:lvl1pPr>
              <a:defRPr/>
            </a:lvl1pPr>
          </a:lstStyle>
          <a:p>
            <a:pPr>
              <a:defRPr/>
            </a:pPr>
            <a:fld id="{50C33F6D-310A-46D2-B144-1D7E551579F1}" type="datetime4">
              <a:rPr lang="en-US"/>
              <a:pPr>
                <a:defRPr/>
              </a:pPr>
              <a:t>February 8, 2024</a:t>
            </a:fld>
            <a:endParaRPr lang="en-US"/>
          </a:p>
        </p:txBody>
      </p:sp>
      <p:sp>
        <p:nvSpPr>
          <p:cNvPr id="8" name="Footer Placeholder 4">
            <a:extLst>
              <a:ext uri="{FF2B5EF4-FFF2-40B4-BE49-F238E27FC236}">
                <a16:creationId xmlns:a16="http://schemas.microsoft.com/office/drawing/2014/main" id="{9DC510BC-1D65-B3A3-61E1-79A8096AF55E}"/>
              </a:ext>
            </a:extLst>
          </p:cNvPr>
          <p:cNvSpPr>
            <a:spLocks noGrp="1"/>
          </p:cNvSpPr>
          <p:nvPr>
            <p:ph type="ftr" sz="quarter" idx="11"/>
          </p:nvPr>
        </p:nvSpPr>
        <p:spPr/>
        <p:txBody>
          <a:bodyPr/>
          <a:lstStyle>
            <a:lvl1pPr>
              <a:defRPr/>
            </a:lvl1pPr>
          </a:lstStyle>
          <a:p>
            <a:pPr>
              <a:defRPr/>
            </a:pPr>
            <a:r>
              <a:rPr lang="en-IN"/>
              <a:t>DEPARTMENT OF COMPUTER SCIENCE &amp; ENGINEERING   / PROJECT TITLE</a:t>
            </a:r>
          </a:p>
        </p:txBody>
      </p:sp>
      <p:sp>
        <p:nvSpPr>
          <p:cNvPr id="9" name="Slide Number Placeholder 5">
            <a:extLst>
              <a:ext uri="{FF2B5EF4-FFF2-40B4-BE49-F238E27FC236}">
                <a16:creationId xmlns:a16="http://schemas.microsoft.com/office/drawing/2014/main" id="{887C7E18-62A6-E8CD-53DE-68194A7BE2B8}"/>
              </a:ext>
            </a:extLst>
          </p:cNvPr>
          <p:cNvSpPr>
            <a:spLocks noGrp="1"/>
          </p:cNvSpPr>
          <p:nvPr>
            <p:ph type="sldNum" sz="quarter" idx="12"/>
          </p:nvPr>
        </p:nvSpPr>
        <p:spPr/>
        <p:txBody>
          <a:bodyPr/>
          <a:lstStyle>
            <a:lvl1pPr>
              <a:defRPr/>
            </a:lvl1pPr>
          </a:lstStyle>
          <a:p>
            <a:pPr>
              <a:defRPr/>
            </a:pPr>
            <a:fld id="{0E3AA1E6-89B7-470C-BD5D-CB8C9E7781DC}" type="slidenum">
              <a:rPr lang="en-US"/>
              <a:pPr>
                <a:defRPr/>
              </a:pPr>
              <a:t>‹#›</a:t>
            </a:fld>
            <a:endParaRPr lang="en-US"/>
          </a:p>
        </p:txBody>
      </p:sp>
    </p:spTree>
    <p:extLst>
      <p:ext uri="{BB962C8B-B14F-4D97-AF65-F5344CB8AC3E}">
        <p14:creationId xmlns:p14="http://schemas.microsoft.com/office/powerpoint/2010/main" val="1597428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645919" y="2768601"/>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326880" y="2768603"/>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3">
            <a:extLst>
              <a:ext uri="{FF2B5EF4-FFF2-40B4-BE49-F238E27FC236}">
                <a16:creationId xmlns:a16="http://schemas.microsoft.com/office/drawing/2014/main" id="{11E4AB7A-F6B4-0B34-E430-23E6ADD00D4E}"/>
              </a:ext>
            </a:extLst>
          </p:cNvPr>
          <p:cNvSpPr>
            <a:spLocks noGrp="1"/>
          </p:cNvSpPr>
          <p:nvPr>
            <p:ph type="dt" sz="half" idx="10"/>
          </p:nvPr>
        </p:nvSpPr>
        <p:spPr/>
        <p:txBody>
          <a:bodyPr/>
          <a:lstStyle>
            <a:lvl1pPr>
              <a:defRPr/>
            </a:lvl1pPr>
          </a:lstStyle>
          <a:p>
            <a:pPr>
              <a:defRPr/>
            </a:pPr>
            <a:fld id="{0D4745EA-727B-4891-9DC8-D983EB4AABCA}" type="datetime4">
              <a:rPr lang="en-US"/>
              <a:pPr>
                <a:defRPr/>
              </a:pPr>
              <a:t>February 8, 2024</a:t>
            </a:fld>
            <a:endParaRPr lang="en-US"/>
          </a:p>
        </p:txBody>
      </p:sp>
      <p:sp>
        <p:nvSpPr>
          <p:cNvPr id="5" name="Footer Placeholder 4">
            <a:extLst>
              <a:ext uri="{FF2B5EF4-FFF2-40B4-BE49-F238E27FC236}">
                <a16:creationId xmlns:a16="http://schemas.microsoft.com/office/drawing/2014/main" id="{386C5A3D-37EF-3CB7-0A69-10F8F0BBF854}"/>
              </a:ext>
            </a:extLst>
          </p:cNvPr>
          <p:cNvSpPr>
            <a:spLocks noGrp="1"/>
          </p:cNvSpPr>
          <p:nvPr>
            <p:ph type="ftr" sz="quarter" idx="11"/>
          </p:nvPr>
        </p:nvSpPr>
        <p:spPr/>
        <p:txBody>
          <a:bodyPr/>
          <a:lstStyle>
            <a:lvl1pPr>
              <a:defRPr/>
            </a:lvl1pPr>
          </a:lstStyle>
          <a:p>
            <a:pPr>
              <a:defRPr/>
            </a:pPr>
            <a:r>
              <a:rPr lang="en-IN"/>
              <a:t>DEPARTMENT OF COMPUTER SCIENCE &amp; ENGINEERING   / PROJECT TITLE</a:t>
            </a:r>
          </a:p>
        </p:txBody>
      </p:sp>
      <p:sp>
        <p:nvSpPr>
          <p:cNvPr id="6" name="Slide Number Placeholder 5">
            <a:extLst>
              <a:ext uri="{FF2B5EF4-FFF2-40B4-BE49-F238E27FC236}">
                <a16:creationId xmlns:a16="http://schemas.microsoft.com/office/drawing/2014/main" id="{3C01F89C-32ED-3D09-A00A-A5B636BCC8B4}"/>
              </a:ext>
            </a:extLst>
          </p:cNvPr>
          <p:cNvSpPr>
            <a:spLocks noGrp="1"/>
          </p:cNvSpPr>
          <p:nvPr>
            <p:ph type="sldNum" sz="quarter" idx="12"/>
          </p:nvPr>
        </p:nvSpPr>
        <p:spPr/>
        <p:txBody>
          <a:bodyPr/>
          <a:lstStyle>
            <a:lvl1pPr>
              <a:defRPr/>
            </a:lvl1pPr>
          </a:lstStyle>
          <a:p>
            <a:pPr>
              <a:defRPr/>
            </a:pPr>
            <a:fld id="{58AD5E43-C69F-48D7-B1FF-FC26FFF11503}" type="slidenum">
              <a:rPr lang="en-US"/>
              <a:pPr>
                <a:defRPr/>
              </a:pPr>
              <a:t>‹#›</a:t>
            </a:fld>
            <a:endParaRPr lang="en-US"/>
          </a:p>
        </p:txBody>
      </p:sp>
    </p:spTree>
    <p:extLst>
      <p:ext uri="{BB962C8B-B14F-4D97-AF65-F5344CB8AC3E}">
        <p14:creationId xmlns:p14="http://schemas.microsoft.com/office/powerpoint/2010/main" val="4102312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4592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64592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32688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32688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3">
            <a:extLst>
              <a:ext uri="{FF2B5EF4-FFF2-40B4-BE49-F238E27FC236}">
                <a16:creationId xmlns:a16="http://schemas.microsoft.com/office/drawing/2014/main" id="{E05B846C-D2A8-835D-BB83-6EA8B1395926}"/>
              </a:ext>
            </a:extLst>
          </p:cNvPr>
          <p:cNvSpPr>
            <a:spLocks noGrp="1"/>
          </p:cNvSpPr>
          <p:nvPr>
            <p:ph type="dt" sz="half" idx="10"/>
          </p:nvPr>
        </p:nvSpPr>
        <p:spPr/>
        <p:txBody>
          <a:bodyPr/>
          <a:lstStyle>
            <a:lvl1pPr>
              <a:defRPr/>
            </a:lvl1pPr>
          </a:lstStyle>
          <a:p>
            <a:pPr>
              <a:defRPr/>
            </a:pPr>
            <a:fld id="{285C4123-2A57-499B-BD22-469074EB0A33}" type="datetime4">
              <a:rPr lang="en-US"/>
              <a:pPr>
                <a:defRPr/>
              </a:pPr>
              <a:t>February 8, 2024</a:t>
            </a:fld>
            <a:endParaRPr lang="en-US"/>
          </a:p>
        </p:txBody>
      </p:sp>
      <p:sp>
        <p:nvSpPr>
          <p:cNvPr id="7" name="Footer Placeholder 4">
            <a:extLst>
              <a:ext uri="{FF2B5EF4-FFF2-40B4-BE49-F238E27FC236}">
                <a16:creationId xmlns:a16="http://schemas.microsoft.com/office/drawing/2014/main" id="{88157192-D088-E9AD-9F3C-E8BFD34E5195}"/>
              </a:ext>
            </a:extLst>
          </p:cNvPr>
          <p:cNvSpPr>
            <a:spLocks noGrp="1"/>
          </p:cNvSpPr>
          <p:nvPr>
            <p:ph type="ftr" sz="quarter" idx="11"/>
          </p:nvPr>
        </p:nvSpPr>
        <p:spPr/>
        <p:txBody>
          <a:bodyPr/>
          <a:lstStyle>
            <a:lvl1pPr>
              <a:defRPr/>
            </a:lvl1pPr>
          </a:lstStyle>
          <a:p>
            <a:pPr>
              <a:defRPr/>
            </a:pPr>
            <a:r>
              <a:rPr lang="en-IN"/>
              <a:t>DEPARTMENT OF COMPUTER SCIENCE &amp; ENGINEERING   / PROJECT TITLE</a:t>
            </a:r>
          </a:p>
        </p:txBody>
      </p:sp>
      <p:sp>
        <p:nvSpPr>
          <p:cNvPr id="8" name="Slide Number Placeholder 5">
            <a:extLst>
              <a:ext uri="{FF2B5EF4-FFF2-40B4-BE49-F238E27FC236}">
                <a16:creationId xmlns:a16="http://schemas.microsoft.com/office/drawing/2014/main" id="{C9118188-FDA7-6247-4718-1A3B7776A736}"/>
              </a:ext>
            </a:extLst>
          </p:cNvPr>
          <p:cNvSpPr>
            <a:spLocks noGrp="1"/>
          </p:cNvSpPr>
          <p:nvPr>
            <p:ph type="sldNum" sz="quarter" idx="12"/>
          </p:nvPr>
        </p:nvSpPr>
        <p:spPr/>
        <p:txBody>
          <a:bodyPr/>
          <a:lstStyle>
            <a:lvl1pPr>
              <a:defRPr/>
            </a:lvl1pPr>
          </a:lstStyle>
          <a:p>
            <a:pPr>
              <a:defRPr/>
            </a:pPr>
            <a:fld id="{6B5CFAB0-19CC-40AD-A6BE-E5D0D492E11A}" type="slidenum">
              <a:rPr lang="en-US"/>
              <a:pPr>
                <a:defRPr/>
              </a:pPr>
              <a:t>‹#›</a:t>
            </a:fld>
            <a:endParaRPr lang="en-US"/>
          </a:p>
        </p:txBody>
      </p:sp>
    </p:spTree>
    <p:extLst>
      <p:ext uri="{BB962C8B-B14F-4D97-AF65-F5344CB8AC3E}">
        <p14:creationId xmlns:p14="http://schemas.microsoft.com/office/powerpoint/2010/main" val="3889715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3">
            <a:extLst>
              <a:ext uri="{FF2B5EF4-FFF2-40B4-BE49-F238E27FC236}">
                <a16:creationId xmlns:a16="http://schemas.microsoft.com/office/drawing/2014/main" id="{46324D97-70C1-9C0B-B452-DDDD7EEC00D0}"/>
              </a:ext>
            </a:extLst>
          </p:cNvPr>
          <p:cNvSpPr>
            <a:spLocks noGrp="1"/>
          </p:cNvSpPr>
          <p:nvPr>
            <p:ph type="dt" sz="half" idx="10"/>
          </p:nvPr>
        </p:nvSpPr>
        <p:spPr/>
        <p:txBody>
          <a:bodyPr/>
          <a:lstStyle>
            <a:lvl1pPr>
              <a:defRPr/>
            </a:lvl1pPr>
          </a:lstStyle>
          <a:p>
            <a:pPr>
              <a:defRPr/>
            </a:pPr>
            <a:fld id="{D668C81A-9A34-464C-9816-B3146654EBF7}" type="datetime4">
              <a:rPr lang="en-US"/>
              <a:pPr>
                <a:defRPr/>
              </a:pPr>
              <a:t>February 8, 2024</a:t>
            </a:fld>
            <a:endParaRPr lang="en-US"/>
          </a:p>
        </p:txBody>
      </p:sp>
      <p:sp>
        <p:nvSpPr>
          <p:cNvPr id="4" name="Footer Placeholder 4">
            <a:extLst>
              <a:ext uri="{FF2B5EF4-FFF2-40B4-BE49-F238E27FC236}">
                <a16:creationId xmlns:a16="http://schemas.microsoft.com/office/drawing/2014/main" id="{DF025EA1-BFCF-386B-7756-01230F67C40C}"/>
              </a:ext>
            </a:extLst>
          </p:cNvPr>
          <p:cNvSpPr>
            <a:spLocks noGrp="1"/>
          </p:cNvSpPr>
          <p:nvPr>
            <p:ph type="ftr" sz="quarter" idx="11"/>
          </p:nvPr>
        </p:nvSpPr>
        <p:spPr/>
        <p:txBody>
          <a:bodyPr/>
          <a:lstStyle>
            <a:lvl1pPr>
              <a:defRPr/>
            </a:lvl1pPr>
          </a:lstStyle>
          <a:p>
            <a:pPr>
              <a:defRPr/>
            </a:pPr>
            <a:r>
              <a:rPr lang="en-IN"/>
              <a:t>DEPARTMENT OF COMPUTER SCIENCE &amp; ENGINEERING   / PROJECT TITLE</a:t>
            </a:r>
          </a:p>
        </p:txBody>
      </p:sp>
      <p:sp>
        <p:nvSpPr>
          <p:cNvPr id="5" name="Slide Number Placeholder 5">
            <a:extLst>
              <a:ext uri="{FF2B5EF4-FFF2-40B4-BE49-F238E27FC236}">
                <a16:creationId xmlns:a16="http://schemas.microsoft.com/office/drawing/2014/main" id="{12594113-01FC-E6B0-02F5-371DCCE27BED}"/>
              </a:ext>
            </a:extLst>
          </p:cNvPr>
          <p:cNvSpPr>
            <a:spLocks noGrp="1"/>
          </p:cNvSpPr>
          <p:nvPr>
            <p:ph type="sldNum" sz="quarter" idx="12"/>
          </p:nvPr>
        </p:nvSpPr>
        <p:spPr/>
        <p:txBody>
          <a:bodyPr/>
          <a:lstStyle>
            <a:lvl1pPr>
              <a:defRPr/>
            </a:lvl1pPr>
          </a:lstStyle>
          <a:p>
            <a:pPr>
              <a:defRPr/>
            </a:pPr>
            <a:fld id="{A6FD7A60-BA80-445B-BF05-DE2677885734}" type="slidenum">
              <a:rPr lang="en-US"/>
              <a:pPr>
                <a:defRPr/>
              </a:pPr>
              <a:t>‹#›</a:t>
            </a:fld>
            <a:endParaRPr lang="en-US"/>
          </a:p>
        </p:txBody>
      </p:sp>
    </p:spTree>
    <p:extLst>
      <p:ext uri="{BB962C8B-B14F-4D97-AF65-F5344CB8AC3E}">
        <p14:creationId xmlns:p14="http://schemas.microsoft.com/office/powerpoint/2010/main" val="553469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926B1D6-2E85-5ECC-6B3C-20F7FFA39D7D}"/>
              </a:ext>
            </a:extLst>
          </p:cNvPr>
          <p:cNvSpPr/>
          <p:nvPr/>
        </p:nvSpPr>
        <p:spPr>
          <a:xfrm>
            <a:off x="4763" y="9601200"/>
            <a:ext cx="18283237"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Rectangle 2">
            <a:extLst>
              <a:ext uri="{FF2B5EF4-FFF2-40B4-BE49-F238E27FC236}">
                <a16:creationId xmlns:a16="http://schemas.microsoft.com/office/drawing/2014/main" id="{14BE22F1-E1A2-9F01-AA78-42869BD221EA}"/>
              </a:ext>
            </a:extLst>
          </p:cNvPr>
          <p:cNvSpPr/>
          <p:nvPr/>
        </p:nvSpPr>
        <p:spPr>
          <a:xfrm>
            <a:off x="0" y="9501188"/>
            <a:ext cx="18283238" cy="968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Date Placeholder 1">
            <a:extLst>
              <a:ext uri="{FF2B5EF4-FFF2-40B4-BE49-F238E27FC236}">
                <a16:creationId xmlns:a16="http://schemas.microsoft.com/office/drawing/2014/main" id="{5A7DC404-AE64-D60A-B8E0-217B15E1EF3B}"/>
              </a:ext>
            </a:extLst>
          </p:cNvPr>
          <p:cNvSpPr>
            <a:spLocks noGrp="1"/>
          </p:cNvSpPr>
          <p:nvPr>
            <p:ph type="dt" sz="half" idx="10"/>
          </p:nvPr>
        </p:nvSpPr>
        <p:spPr/>
        <p:txBody>
          <a:bodyPr/>
          <a:lstStyle>
            <a:lvl1pPr>
              <a:defRPr/>
            </a:lvl1pPr>
          </a:lstStyle>
          <a:p>
            <a:pPr>
              <a:defRPr/>
            </a:pPr>
            <a:fld id="{4FAD4DD2-A220-4690-A886-38D7EAE698D7}" type="datetime4">
              <a:rPr lang="en-US"/>
              <a:pPr>
                <a:defRPr/>
              </a:pPr>
              <a:t>February 8, 2024</a:t>
            </a:fld>
            <a:endParaRPr lang="en-US"/>
          </a:p>
        </p:txBody>
      </p:sp>
      <p:sp>
        <p:nvSpPr>
          <p:cNvPr id="5" name="Footer Placeholder 2">
            <a:extLst>
              <a:ext uri="{FF2B5EF4-FFF2-40B4-BE49-F238E27FC236}">
                <a16:creationId xmlns:a16="http://schemas.microsoft.com/office/drawing/2014/main" id="{A8B04E0B-51CC-22AF-9DAC-C321F65F02C1}"/>
              </a:ext>
            </a:extLst>
          </p:cNvPr>
          <p:cNvSpPr>
            <a:spLocks noGrp="1"/>
          </p:cNvSpPr>
          <p:nvPr>
            <p:ph type="ftr" sz="quarter" idx="11"/>
          </p:nvPr>
        </p:nvSpPr>
        <p:spPr/>
        <p:txBody>
          <a:bodyPr/>
          <a:lstStyle>
            <a:lvl1pPr>
              <a:defRPr/>
            </a:lvl1pPr>
          </a:lstStyle>
          <a:p>
            <a:pPr>
              <a:defRPr/>
            </a:pPr>
            <a:r>
              <a:rPr lang="en-IN"/>
              <a:t>DEPARTMENT OF COMPUTER SCIENCE &amp; ENGINEERING   / PROJECT TITLE</a:t>
            </a:r>
          </a:p>
        </p:txBody>
      </p:sp>
      <p:sp>
        <p:nvSpPr>
          <p:cNvPr id="6" name="Slide Number Placeholder 3">
            <a:extLst>
              <a:ext uri="{FF2B5EF4-FFF2-40B4-BE49-F238E27FC236}">
                <a16:creationId xmlns:a16="http://schemas.microsoft.com/office/drawing/2014/main" id="{9751D122-0419-741E-BAB8-F7686E7BCCBB}"/>
              </a:ext>
            </a:extLst>
          </p:cNvPr>
          <p:cNvSpPr>
            <a:spLocks noGrp="1"/>
          </p:cNvSpPr>
          <p:nvPr>
            <p:ph type="sldNum" sz="quarter" idx="12"/>
          </p:nvPr>
        </p:nvSpPr>
        <p:spPr/>
        <p:txBody>
          <a:bodyPr/>
          <a:lstStyle>
            <a:lvl1pPr>
              <a:defRPr/>
            </a:lvl1pPr>
          </a:lstStyle>
          <a:p>
            <a:pPr>
              <a:defRPr/>
            </a:pPr>
            <a:fld id="{FF621378-F6E8-4538-AA40-3813BAA9D7E0}" type="slidenum">
              <a:rPr lang="en-US"/>
              <a:pPr>
                <a:defRPr/>
              </a:pPr>
              <a:t>‹#›</a:t>
            </a:fld>
            <a:endParaRPr lang="en-US"/>
          </a:p>
        </p:txBody>
      </p:sp>
    </p:spTree>
    <p:extLst>
      <p:ext uri="{BB962C8B-B14F-4D97-AF65-F5344CB8AC3E}">
        <p14:creationId xmlns:p14="http://schemas.microsoft.com/office/powerpoint/2010/main" val="3469468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3F2062C-1BB7-759E-C58F-38B2CAE27E9E}"/>
              </a:ext>
            </a:extLst>
          </p:cNvPr>
          <p:cNvSpPr/>
          <p:nvPr/>
        </p:nvSpPr>
        <p:spPr>
          <a:xfrm>
            <a:off x="0" y="0"/>
            <a:ext cx="6076950"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a:extLst>
              <a:ext uri="{FF2B5EF4-FFF2-40B4-BE49-F238E27FC236}">
                <a16:creationId xmlns:a16="http://schemas.microsoft.com/office/drawing/2014/main" id="{D531193F-D67D-3420-BD12-E831512E2AFE}"/>
              </a:ext>
            </a:extLst>
          </p:cNvPr>
          <p:cNvSpPr/>
          <p:nvPr/>
        </p:nvSpPr>
        <p:spPr>
          <a:xfrm>
            <a:off x="6059488" y="0"/>
            <a:ext cx="96837" cy="10287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891538"/>
            <a:ext cx="4800600" cy="3429000"/>
          </a:xfrm>
        </p:spPr>
        <p:txBody>
          <a:bodyPr/>
          <a:lstStyle>
            <a:lvl1pPr>
              <a:defRPr sz="5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200900" y="1097280"/>
            <a:ext cx="9738360" cy="788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4389120"/>
            <a:ext cx="4800600" cy="5068686"/>
          </a:xfrm>
        </p:spPr>
        <p:txBody>
          <a:bodyPr lIns="91440" rIns="91440">
            <a:normAutofit/>
          </a:bodyPr>
          <a:lstStyle>
            <a:lvl1pPr marL="0" indent="0">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7" name="Date Placeholder 4">
            <a:extLst>
              <a:ext uri="{FF2B5EF4-FFF2-40B4-BE49-F238E27FC236}">
                <a16:creationId xmlns:a16="http://schemas.microsoft.com/office/drawing/2014/main" id="{63C45A9F-D6BC-60D2-CB67-F1EB70A4A042}"/>
              </a:ext>
            </a:extLst>
          </p:cNvPr>
          <p:cNvSpPr>
            <a:spLocks noGrp="1"/>
          </p:cNvSpPr>
          <p:nvPr>
            <p:ph type="dt" sz="half" idx="10"/>
          </p:nvPr>
        </p:nvSpPr>
        <p:spPr>
          <a:xfrm>
            <a:off x="698500" y="9690100"/>
            <a:ext cx="3927475" cy="547688"/>
          </a:xfrm>
        </p:spPr>
        <p:txBody>
          <a:bodyPr/>
          <a:lstStyle>
            <a:lvl1pPr algn="l">
              <a:defRPr smtClean="0"/>
            </a:lvl1pPr>
          </a:lstStyle>
          <a:p>
            <a:pPr>
              <a:defRPr/>
            </a:pPr>
            <a:fld id="{D9C91D68-8B71-46CB-A96F-6632FDF7D3F7}" type="datetime4">
              <a:rPr lang="en-US"/>
              <a:pPr>
                <a:defRPr/>
              </a:pPr>
              <a:t>February 8, 2024</a:t>
            </a:fld>
            <a:endParaRPr lang="en-US"/>
          </a:p>
        </p:txBody>
      </p:sp>
      <p:sp>
        <p:nvSpPr>
          <p:cNvPr id="8" name="Footer Placeholder 5">
            <a:extLst>
              <a:ext uri="{FF2B5EF4-FFF2-40B4-BE49-F238E27FC236}">
                <a16:creationId xmlns:a16="http://schemas.microsoft.com/office/drawing/2014/main" id="{5CF0D188-3D69-475E-009A-F0233D90B9B3}"/>
              </a:ext>
            </a:extLst>
          </p:cNvPr>
          <p:cNvSpPr>
            <a:spLocks noGrp="1"/>
          </p:cNvSpPr>
          <p:nvPr>
            <p:ph type="ftr" sz="quarter" idx="11"/>
          </p:nvPr>
        </p:nvSpPr>
        <p:spPr>
          <a:xfrm>
            <a:off x="7200900" y="9690100"/>
            <a:ext cx="6972300" cy="547688"/>
          </a:xfrm>
        </p:spPr>
        <p:txBody>
          <a:bodyPr/>
          <a:lstStyle>
            <a:lvl1pPr algn="l">
              <a:defRPr>
                <a:solidFill>
                  <a:schemeClr val="tx2"/>
                </a:solidFill>
              </a:defRPr>
            </a:lvl1pPr>
          </a:lstStyle>
          <a:p>
            <a:pPr>
              <a:defRPr/>
            </a:pPr>
            <a:r>
              <a:rPr lang="en-IN"/>
              <a:t>DEPARTMENT OF COMPUTER SCIENCE &amp; ENGINEERING   / PROJECT TITLE</a:t>
            </a:r>
          </a:p>
        </p:txBody>
      </p:sp>
      <p:sp>
        <p:nvSpPr>
          <p:cNvPr id="9" name="Slide Number Placeholder 6">
            <a:extLst>
              <a:ext uri="{FF2B5EF4-FFF2-40B4-BE49-F238E27FC236}">
                <a16:creationId xmlns:a16="http://schemas.microsoft.com/office/drawing/2014/main" id="{01699B15-8FED-9440-9E70-28971CEB11CC}"/>
              </a:ext>
            </a:extLst>
          </p:cNvPr>
          <p:cNvSpPr>
            <a:spLocks noGrp="1"/>
          </p:cNvSpPr>
          <p:nvPr>
            <p:ph type="sldNum" sz="quarter" idx="12"/>
          </p:nvPr>
        </p:nvSpPr>
        <p:spPr/>
        <p:txBody>
          <a:bodyPr/>
          <a:lstStyle>
            <a:lvl1pPr>
              <a:defRPr smtClean="0">
                <a:solidFill>
                  <a:schemeClr val="tx2"/>
                </a:solidFill>
              </a:defRPr>
            </a:lvl1pPr>
          </a:lstStyle>
          <a:p>
            <a:pPr>
              <a:defRPr/>
            </a:pPr>
            <a:fld id="{F8D37ECB-5E2A-4B5E-B667-0F6C7F3900BF}" type="slidenum">
              <a:rPr lang="en-US"/>
              <a:pPr>
                <a:defRPr/>
              </a:pPr>
              <a:t>‹#›</a:t>
            </a:fld>
            <a:endParaRPr lang="en-US"/>
          </a:p>
        </p:txBody>
      </p:sp>
    </p:spTree>
    <p:extLst>
      <p:ext uri="{BB962C8B-B14F-4D97-AF65-F5344CB8AC3E}">
        <p14:creationId xmlns:p14="http://schemas.microsoft.com/office/powerpoint/2010/main" val="23294027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8936AFC-10B1-AF78-238A-AC5CDD30F096}"/>
              </a:ext>
            </a:extLst>
          </p:cNvPr>
          <p:cNvSpPr/>
          <p:nvPr/>
        </p:nvSpPr>
        <p:spPr>
          <a:xfrm>
            <a:off x="0" y="7429500"/>
            <a:ext cx="18283238" cy="2857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a:extLst>
              <a:ext uri="{FF2B5EF4-FFF2-40B4-BE49-F238E27FC236}">
                <a16:creationId xmlns:a16="http://schemas.microsoft.com/office/drawing/2014/main" id="{806816BD-E725-1A15-7F89-1DF8260B2783}"/>
              </a:ext>
            </a:extLst>
          </p:cNvPr>
          <p:cNvSpPr/>
          <p:nvPr/>
        </p:nvSpPr>
        <p:spPr>
          <a:xfrm>
            <a:off x="0" y="7372350"/>
            <a:ext cx="18283238" cy="968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7612380"/>
            <a:ext cx="15169896" cy="1234440"/>
          </a:xfrm>
        </p:spPr>
        <p:txBody>
          <a:bodyPr tIns="0" bIns="0">
            <a:noAutofit/>
          </a:bodyPr>
          <a:lstStyle>
            <a:lvl1pPr>
              <a:defRPr sz="54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3" y="0"/>
            <a:ext cx="18287978" cy="7372614"/>
          </a:xfrm>
          <a:blipFill>
            <a:blip r:embed="rId2"/>
            <a:stretch>
              <a:fillRect/>
            </a:stretch>
          </a:blipFill>
        </p:spPr>
        <p:txBody>
          <a:bodyPr lIns="457200" tIns="457200" rtlCol="0">
            <a:normAutofit/>
          </a:bodyPr>
          <a:lstStyle>
            <a:lvl1pPr marL="0" indent="0">
              <a:buNone/>
              <a:defRPr sz="4800">
                <a:solidFill>
                  <a:schemeClr val="bg1"/>
                </a:solidFill>
              </a:defRPr>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645920" y="8860535"/>
            <a:ext cx="15169896" cy="891540"/>
          </a:xfrm>
        </p:spPr>
        <p:txBody>
          <a:bodyPr lIns="91440" tIns="0" rIns="91440" bIns="0">
            <a:normAutofit/>
          </a:bodyPr>
          <a:lstStyle>
            <a:lvl1pPr marL="0" indent="0">
              <a:spcBef>
                <a:spcPts val="0"/>
              </a:spcBef>
              <a:spcAft>
                <a:spcPts val="900"/>
              </a:spcAft>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7" name="Date Placeholder 4">
            <a:extLst>
              <a:ext uri="{FF2B5EF4-FFF2-40B4-BE49-F238E27FC236}">
                <a16:creationId xmlns:a16="http://schemas.microsoft.com/office/drawing/2014/main" id="{D1AE6926-0936-F79A-C4B7-F2437240FC3D}"/>
              </a:ext>
            </a:extLst>
          </p:cNvPr>
          <p:cNvSpPr>
            <a:spLocks noGrp="1"/>
          </p:cNvSpPr>
          <p:nvPr>
            <p:ph type="dt" sz="half" idx="10"/>
          </p:nvPr>
        </p:nvSpPr>
        <p:spPr/>
        <p:txBody>
          <a:bodyPr/>
          <a:lstStyle>
            <a:lvl1pPr>
              <a:defRPr/>
            </a:lvl1pPr>
          </a:lstStyle>
          <a:p>
            <a:pPr>
              <a:defRPr/>
            </a:pPr>
            <a:fld id="{1D57EDCA-8ED0-4A2F-B016-8DC31F41D979}" type="datetime4">
              <a:rPr lang="en-US"/>
              <a:pPr>
                <a:defRPr/>
              </a:pPr>
              <a:t>February 8, 2024</a:t>
            </a:fld>
            <a:endParaRPr lang="en-US"/>
          </a:p>
        </p:txBody>
      </p:sp>
      <p:sp>
        <p:nvSpPr>
          <p:cNvPr id="8" name="Footer Placeholder 5">
            <a:extLst>
              <a:ext uri="{FF2B5EF4-FFF2-40B4-BE49-F238E27FC236}">
                <a16:creationId xmlns:a16="http://schemas.microsoft.com/office/drawing/2014/main" id="{12A9AB07-93DE-B458-8F69-582CD487F3F7}"/>
              </a:ext>
            </a:extLst>
          </p:cNvPr>
          <p:cNvSpPr>
            <a:spLocks noGrp="1"/>
          </p:cNvSpPr>
          <p:nvPr>
            <p:ph type="ftr" sz="quarter" idx="11"/>
          </p:nvPr>
        </p:nvSpPr>
        <p:spPr/>
        <p:txBody>
          <a:bodyPr/>
          <a:lstStyle>
            <a:lvl1pPr>
              <a:defRPr/>
            </a:lvl1pPr>
          </a:lstStyle>
          <a:p>
            <a:pPr>
              <a:defRPr/>
            </a:pPr>
            <a:r>
              <a:rPr lang="en-IN"/>
              <a:t>DEPARTMENT OF COMPUTER SCIENCE &amp; ENGINEERING   / PROJECT TITLE</a:t>
            </a:r>
          </a:p>
        </p:txBody>
      </p:sp>
      <p:sp>
        <p:nvSpPr>
          <p:cNvPr id="9" name="Slide Number Placeholder 6">
            <a:extLst>
              <a:ext uri="{FF2B5EF4-FFF2-40B4-BE49-F238E27FC236}">
                <a16:creationId xmlns:a16="http://schemas.microsoft.com/office/drawing/2014/main" id="{1E500BF0-67B4-FE11-694D-E9F697CAD34E}"/>
              </a:ext>
            </a:extLst>
          </p:cNvPr>
          <p:cNvSpPr>
            <a:spLocks noGrp="1"/>
          </p:cNvSpPr>
          <p:nvPr>
            <p:ph type="sldNum" sz="quarter" idx="12"/>
          </p:nvPr>
        </p:nvSpPr>
        <p:spPr/>
        <p:txBody>
          <a:bodyPr/>
          <a:lstStyle>
            <a:lvl1pPr>
              <a:defRPr/>
            </a:lvl1pPr>
          </a:lstStyle>
          <a:p>
            <a:pPr>
              <a:defRPr/>
            </a:pPr>
            <a:fld id="{92A519D9-8569-4D66-8FB3-2D278835C306}" type="slidenum">
              <a:rPr lang="en-US"/>
              <a:pPr>
                <a:defRPr/>
              </a:pPr>
              <a:t>‹#›</a:t>
            </a:fld>
            <a:endParaRPr lang="en-US"/>
          </a:p>
        </p:txBody>
      </p:sp>
    </p:spTree>
    <p:extLst>
      <p:ext uri="{BB962C8B-B14F-4D97-AF65-F5344CB8AC3E}">
        <p14:creationId xmlns:p14="http://schemas.microsoft.com/office/powerpoint/2010/main" val="26813941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3491793-9B2E-C567-8F0B-65157B06A8FC}"/>
              </a:ext>
            </a:extLst>
          </p:cNvPr>
          <p:cNvSpPr/>
          <p:nvPr/>
        </p:nvSpPr>
        <p:spPr>
          <a:xfrm>
            <a:off x="0" y="9601200"/>
            <a:ext cx="18288000"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DFE77BF2-BD90-614E-4719-5A0C5A0367CB}"/>
              </a:ext>
            </a:extLst>
          </p:cNvPr>
          <p:cNvSpPr/>
          <p:nvPr/>
        </p:nvSpPr>
        <p:spPr>
          <a:xfrm>
            <a:off x="0" y="9501188"/>
            <a:ext cx="18288000" cy="100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a:extLst>
              <a:ext uri="{FF2B5EF4-FFF2-40B4-BE49-F238E27FC236}">
                <a16:creationId xmlns:a16="http://schemas.microsoft.com/office/drawing/2014/main" id="{7D5F934C-9C68-9590-BBB2-EE4A9EBECDEE}"/>
              </a:ext>
            </a:extLst>
          </p:cNvPr>
          <p:cNvSpPr>
            <a:spLocks noGrp="1"/>
          </p:cNvSpPr>
          <p:nvPr>
            <p:ph type="title"/>
          </p:nvPr>
        </p:nvSpPr>
        <p:spPr>
          <a:xfrm>
            <a:off x="1646238" y="430213"/>
            <a:ext cx="15087600" cy="21764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1029" name="Text Placeholder 2">
            <a:extLst>
              <a:ext uri="{FF2B5EF4-FFF2-40B4-BE49-F238E27FC236}">
                <a16:creationId xmlns:a16="http://schemas.microsoft.com/office/drawing/2014/main" id="{23C73CB2-F505-16D6-155F-3F4A71F9DF15}"/>
              </a:ext>
            </a:extLst>
          </p:cNvPr>
          <p:cNvSpPr>
            <a:spLocks noGrp="1" noChangeArrowheads="1"/>
          </p:cNvSpPr>
          <p:nvPr>
            <p:ph type="body" idx="1"/>
          </p:nvPr>
        </p:nvSpPr>
        <p:spPr bwMode="auto">
          <a:xfrm>
            <a:off x="1646238" y="2768600"/>
            <a:ext cx="15087600" cy="603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E7E320BC-E8A7-AB28-AEF7-2391C13544B7}"/>
              </a:ext>
            </a:extLst>
          </p:cNvPr>
          <p:cNvSpPr>
            <a:spLocks noGrp="1"/>
          </p:cNvSpPr>
          <p:nvPr>
            <p:ph type="dt" sz="half" idx="2"/>
          </p:nvPr>
        </p:nvSpPr>
        <p:spPr>
          <a:xfrm>
            <a:off x="1646238" y="9690100"/>
            <a:ext cx="3708400" cy="547688"/>
          </a:xfrm>
          <a:prstGeom prst="rect">
            <a:avLst/>
          </a:prstGeom>
        </p:spPr>
        <p:txBody>
          <a:bodyPr vert="horz" lIns="91440" tIns="45720" rIns="91440" bIns="45720" rtlCol="0" anchor="ctr"/>
          <a:lstStyle>
            <a:lvl1pPr algn="l" eaLnBrk="1" fontAlgn="auto" hangingPunct="1">
              <a:spcBef>
                <a:spcPts val="0"/>
              </a:spcBef>
              <a:spcAft>
                <a:spcPts val="0"/>
              </a:spcAft>
              <a:defRPr sz="1350" smtClean="0">
                <a:solidFill>
                  <a:srgbClr val="FFFFFF"/>
                </a:solidFill>
                <a:latin typeface="+mn-lt"/>
              </a:defRPr>
            </a:lvl1pPr>
          </a:lstStyle>
          <a:p>
            <a:pPr>
              <a:defRPr/>
            </a:pPr>
            <a:fld id="{A13B7A80-8817-4FD2-99C9-758C90CF748C}" type="datetime4">
              <a:rPr lang="en-US"/>
              <a:pPr>
                <a:defRPr/>
              </a:pPr>
              <a:t>February 8, 2024</a:t>
            </a:fld>
            <a:endParaRPr lang="en-US"/>
          </a:p>
        </p:txBody>
      </p:sp>
      <p:sp>
        <p:nvSpPr>
          <p:cNvPr id="5" name="Footer Placeholder 4">
            <a:extLst>
              <a:ext uri="{FF2B5EF4-FFF2-40B4-BE49-F238E27FC236}">
                <a16:creationId xmlns:a16="http://schemas.microsoft.com/office/drawing/2014/main" id="{595D18BC-EB3D-C848-5F3F-8F4BAC13BC8F}"/>
              </a:ext>
            </a:extLst>
          </p:cNvPr>
          <p:cNvSpPr>
            <a:spLocks noGrp="1"/>
          </p:cNvSpPr>
          <p:nvPr>
            <p:ph type="ftr" sz="quarter" idx="3"/>
          </p:nvPr>
        </p:nvSpPr>
        <p:spPr>
          <a:xfrm>
            <a:off x="5529263" y="9690100"/>
            <a:ext cx="7234237" cy="547688"/>
          </a:xfrm>
          <a:prstGeom prst="rect">
            <a:avLst/>
          </a:prstGeom>
        </p:spPr>
        <p:txBody>
          <a:bodyPr vert="horz" lIns="91440" tIns="45720" rIns="91440" bIns="45720" rtlCol="0" anchor="ctr"/>
          <a:lstStyle>
            <a:lvl1pPr algn="ctr" eaLnBrk="1" fontAlgn="auto" hangingPunct="1">
              <a:spcBef>
                <a:spcPts val="0"/>
              </a:spcBef>
              <a:spcAft>
                <a:spcPts val="0"/>
              </a:spcAft>
              <a:defRPr sz="1350" cap="all" baseline="0">
                <a:solidFill>
                  <a:srgbClr val="FFFFFF"/>
                </a:solidFill>
                <a:latin typeface="+mn-lt"/>
              </a:defRPr>
            </a:lvl1pPr>
          </a:lstStyle>
          <a:p>
            <a:pPr>
              <a:defRPr/>
            </a:pPr>
            <a:r>
              <a:rPr lang="en-IN"/>
              <a:t>DEPARTMENT OF COMPUTER SCIENCE &amp; ENGINEERING   / PROJECT TITLE</a:t>
            </a:r>
          </a:p>
        </p:txBody>
      </p:sp>
      <p:sp>
        <p:nvSpPr>
          <p:cNvPr id="6" name="Slide Number Placeholder 5">
            <a:extLst>
              <a:ext uri="{FF2B5EF4-FFF2-40B4-BE49-F238E27FC236}">
                <a16:creationId xmlns:a16="http://schemas.microsoft.com/office/drawing/2014/main" id="{58F4D220-50FF-8CC9-4E8B-ADFE8DA66945}"/>
              </a:ext>
            </a:extLst>
          </p:cNvPr>
          <p:cNvSpPr>
            <a:spLocks noGrp="1"/>
          </p:cNvSpPr>
          <p:nvPr>
            <p:ph type="sldNum" sz="quarter" idx="4"/>
          </p:nvPr>
        </p:nvSpPr>
        <p:spPr>
          <a:xfrm>
            <a:off x="14851063" y="9690100"/>
            <a:ext cx="1966912" cy="547688"/>
          </a:xfrm>
          <a:prstGeom prst="rect">
            <a:avLst/>
          </a:prstGeom>
        </p:spPr>
        <p:txBody>
          <a:bodyPr vert="horz" lIns="91440" tIns="45720" rIns="91440" bIns="45720" rtlCol="0" anchor="ctr"/>
          <a:lstStyle>
            <a:lvl1pPr algn="r" eaLnBrk="1" fontAlgn="auto" hangingPunct="1">
              <a:spcBef>
                <a:spcPts val="0"/>
              </a:spcBef>
              <a:spcAft>
                <a:spcPts val="0"/>
              </a:spcAft>
              <a:defRPr sz="1575" smtClean="0">
                <a:solidFill>
                  <a:srgbClr val="FFFFFF"/>
                </a:solidFill>
                <a:latin typeface="+mn-lt"/>
              </a:defRPr>
            </a:lvl1pPr>
          </a:lstStyle>
          <a:p>
            <a:pPr>
              <a:defRPr/>
            </a:pPr>
            <a:fld id="{40B39B79-F66A-44BC-B3C9-F78A02B9822E}" type="slidenum">
              <a:rPr lang="en-US"/>
              <a:pPr>
                <a:defRPr/>
              </a:pPr>
              <a:t>‹#›</a:t>
            </a:fld>
            <a:endParaRPr lang="en-US"/>
          </a:p>
        </p:txBody>
      </p:sp>
      <p:cxnSp>
        <p:nvCxnSpPr>
          <p:cNvPr id="10" name="Straight Connector 9">
            <a:extLst>
              <a:ext uri="{FF2B5EF4-FFF2-40B4-BE49-F238E27FC236}">
                <a16:creationId xmlns:a16="http://schemas.microsoft.com/office/drawing/2014/main" id="{68E80DC7-C19A-F0EF-0DAF-B3291F2392DD}"/>
              </a:ext>
            </a:extLst>
          </p:cNvPr>
          <p:cNvCxnSpPr/>
          <p:nvPr/>
        </p:nvCxnSpPr>
        <p:spPr>
          <a:xfrm>
            <a:off x="1790700" y="2606675"/>
            <a:ext cx="14949488"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743" r:id="rId1"/>
    <p:sldLayoutId id="2147483738" r:id="rId2"/>
    <p:sldLayoutId id="2147483744" r:id="rId3"/>
    <p:sldLayoutId id="2147483739" r:id="rId4"/>
    <p:sldLayoutId id="2147483740" r:id="rId5"/>
    <p:sldLayoutId id="2147483741" r:id="rId6"/>
    <p:sldLayoutId id="2147483745" r:id="rId7"/>
    <p:sldLayoutId id="2147483746" r:id="rId8"/>
    <p:sldLayoutId id="2147483747" r:id="rId9"/>
    <p:sldLayoutId id="2147483742" r:id="rId10"/>
    <p:sldLayoutId id="2147483748" r:id="rId11"/>
  </p:sldLayoutIdLst>
  <p:hf hdr="0"/>
  <p:txStyles>
    <p:titleStyle>
      <a:lvl1pPr algn="l" defTabSz="1371600" rtl="0" fontAlgn="base">
        <a:lnSpc>
          <a:spcPct val="85000"/>
        </a:lnSpc>
        <a:spcBef>
          <a:spcPct val="0"/>
        </a:spcBef>
        <a:spcAft>
          <a:spcPct val="0"/>
        </a:spcAft>
        <a:defRPr sz="7200" kern="1200" spc="-75">
          <a:solidFill>
            <a:srgbClr val="404040"/>
          </a:solidFill>
          <a:latin typeface="+mj-lt"/>
          <a:ea typeface="+mj-ea"/>
          <a:cs typeface="+mj-cs"/>
        </a:defRPr>
      </a:lvl1pPr>
      <a:lvl2pPr algn="l" defTabSz="1371600" rtl="0" fontAlgn="base">
        <a:lnSpc>
          <a:spcPct val="85000"/>
        </a:lnSpc>
        <a:spcBef>
          <a:spcPct val="0"/>
        </a:spcBef>
        <a:spcAft>
          <a:spcPct val="0"/>
        </a:spcAft>
        <a:defRPr sz="7200">
          <a:solidFill>
            <a:srgbClr val="404040"/>
          </a:solidFill>
          <a:latin typeface="Calibri Light" panose="020F0302020204030204" pitchFamily="34" charset="0"/>
        </a:defRPr>
      </a:lvl2pPr>
      <a:lvl3pPr algn="l" defTabSz="1371600" rtl="0" fontAlgn="base">
        <a:lnSpc>
          <a:spcPct val="85000"/>
        </a:lnSpc>
        <a:spcBef>
          <a:spcPct val="0"/>
        </a:spcBef>
        <a:spcAft>
          <a:spcPct val="0"/>
        </a:spcAft>
        <a:defRPr sz="7200">
          <a:solidFill>
            <a:srgbClr val="404040"/>
          </a:solidFill>
          <a:latin typeface="Calibri Light" panose="020F0302020204030204" pitchFamily="34" charset="0"/>
        </a:defRPr>
      </a:lvl3pPr>
      <a:lvl4pPr algn="l" defTabSz="1371600" rtl="0" fontAlgn="base">
        <a:lnSpc>
          <a:spcPct val="85000"/>
        </a:lnSpc>
        <a:spcBef>
          <a:spcPct val="0"/>
        </a:spcBef>
        <a:spcAft>
          <a:spcPct val="0"/>
        </a:spcAft>
        <a:defRPr sz="7200">
          <a:solidFill>
            <a:srgbClr val="404040"/>
          </a:solidFill>
          <a:latin typeface="Calibri Light" panose="020F0302020204030204" pitchFamily="34" charset="0"/>
        </a:defRPr>
      </a:lvl4pPr>
      <a:lvl5pPr algn="l" defTabSz="1371600" rtl="0" fontAlgn="base">
        <a:lnSpc>
          <a:spcPct val="85000"/>
        </a:lnSpc>
        <a:spcBef>
          <a:spcPct val="0"/>
        </a:spcBef>
        <a:spcAft>
          <a:spcPct val="0"/>
        </a:spcAft>
        <a:defRPr sz="7200">
          <a:solidFill>
            <a:srgbClr val="404040"/>
          </a:solidFill>
          <a:latin typeface="Calibri Light" panose="020F0302020204030204" pitchFamily="34" charset="0"/>
        </a:defRPr>
      </a:lvl5pPr>
      <a:lvl6pPr marL="457200" algn="l" defTabSz="1371600" rtl="0" fontAlgn="base">
        <a:lnSpc>
          <a:spcPct val="85000"/>
        </a:lnSpc>
        <a:spcBef>
          <a:spcPct val="0"/>
        </a:spcBef>
        <a:spcAft>
          <a:spcPct val="0"/>
        </a:spcAft>
        <a:defRPr sz="7200">
          <a:solidFill>
            <a:srgbClr val="404040"/>
          </a:solidFill>
          <a:latin typeface="Calibri Light" panose="020F0302020204030204" pitchFamily="34" charset="0"/>
        </a:defRPr>
      </a:lvl6pPr>
      <a:lvl7pPr marL="914400" algn="l" defTabSz="1371600" rtl="0" fontAlgn="base">
        <a:lnSpc>
          <a:spcPct val="85000"/>
        </a:lnSpc>
        <a:spcBef>
          <a:spcPct val="0"/>
        </a:spcBef>
        <a:spcAft>
          <a:spcPct val="0"/>
        </a:spcAft>
        <a:defRPr sz="7200">
          <a:solidFill>
            <a:srgbClr val="404040"/>
          </a:solidFill>
          <a:latin typeface="Calibri Light" panose="020F0302020204030204" pitchFamily="34" charset="0"/>
        </a:defRPr>
      </a:lvl7pPr>
      <a:lvl8pPr marL="1371600" algn="l" defTabSz="1371600" rtl="0" fontAlgn="base">
        <a:lnSpc>
          <a:spcPct val="85000"/>
        </a:lnSpc>
        <a:spcBef>
          <a:spcPct val="0"/>
        </a:spcBef>
        <a:spcAft>
          <a:spcPct val="0"/>
        </a:spcAft>
        <a:defRPr sz="7200">
          <a:solidFill>
            <a:srgbClr val="404040"/>
          </a:solidFill>
          <a:latin typeface="Calibri Light" panose="020F0302020204030204" pitchFamily="34" charset="0"/>
        </a:defRPr>
      </a:lvl8pPr>
      <a:lvl9pPr marL="1828800" algn="l" defTabSz="1371600" rtl="0" fontAlgn="base">
        <a:lnSpc>
          <a:spcPct val="85000"/>
        </a:lnSpc>
        <a:spcBef>
          <a:spcPct val="0"/>
        </a:spcBef>
        <a:spcAft>
          <a:spcPct val="0"/>
        </a:spcAft>
        <a:defRPr sz="7200">
          <a:solidFill>
            <a:srgbClr val="404040"/>
          </a:solidFill>
          <a:latin typeface="Calibri Light" panose="020F0302020204030204" pitchFamily="34" charset="0"/>
        </a:defRPr>
      </a:lvl9pPr>
    </p:titleStyle>
    <p:bodyStyle>
      <a:lvl1pPr marL="136525" indent="-136525" algn="l" defTabSz="1371600" rtl="0" fontAlgn="base">
        <a:lnSpc>
          <a:spcPct val="90000"/>
        </a:lnSpc>
        <a:spcBef>
          <a:spcPts val="1800"/>
        </a:spcBef>
        <a:spcAft>
          <a:spcPts val="300"/>
        </a:spcAft>
        <a:buClr>
          <a:schemeClr val="accent1"/>
        </a:buClr>
        <a:buSzPct val="100000"/>
        <a:buFont typeface="Calibri" panose="020F0502020204030204" pitchFamily="34" charset="0"/>
        <a:buChar char=" "/>
        <a:defRPr sz="3000" kern="1200">
          <a:solidFill>
            <a:srgbClr val="404040"/>
          </a:solidFill>
          <a:latin typeface="+mn-lt"/>
          <a:ea typeface="+mn-ea"/>
          <a:cs typeface="+mn-cs"/>
        </a:defRPr>
      </a:lvl1pPr>
      <a:lvl2pPr marL="574675" indent="-273050" algn="l" defTabSz="1371600" rtl="0" fontAlgn="base">
        <a:lnSpc>
          <a:spcPct val="90000"/>
        </a:lnSpc>
        <a:spcBef>
          <a:spcPts val="300"/>
        </a:spcBef>
        <a:spcAft>
          <a:spcPts val="600"/>
        </a:spcAft>
        <a:buClr>
          <a:schemeClr val="accent1"/>
        </a:buClr>
        <a:buFont typeface="Calibri" panose="020F0502020204030204" pitchFamily="34" charset="0"/>
        <a:buChar char="◦"/>
        <a:defRPr sz="2700" kern="1200">
          <a:solidFill>
            <a:srgbClr val="404040"/>
          </a:solidFill>
          <a:latin typeface="+mn-lt"/>
          <a:ea typeface="+mn-ea"/>
          <a:cs typeface="+mn-cs"/>
        </a:defRPr>
      </a:lvl2pPr>
      <a:lvl3pPr marL="849313" indent="-273050" algn="l" defTabSz="1371600" rtl="0" fontAlgn="base">
        <a:lnSpc>
          <a:spcPct val="90000"/>
        </a:lnSpc>
        <a:spcBef>
          <a:spcPts val="300"/>
        </a:spcBef>
        <a:spcAft>
          <a:spcPts val="600"/>
        </a:spcAft>
        <a:buClr>
          <a:schemeClr val="accent1"/>
        </a:buClr>
        <a:buFont typeface="Calibri" panose="020F0502020204030204" pitchFamily="34" charset="0"/>
        <a:buChar char="◦"/>
        <a:defRPr sz="2100" kern="1200">
          <a:solidFill>
            <a:srgbClr val="404040"/>
          </a:solidFill>
          <a:latin typeface="+mn-lt"/>
          <a:ea typeface="+mn-ea"/>
          <a:cs typeface="+mn-cs"/>
        </a:defRPr>
      </a:lvl3pPr>
      <a:lvl4pPr marL="1123950" indent="-273050" algn="l" defTabSz="1371600" rtl="0" fontAlgn="base">
        <a:lnSpc>
          <a:spcPct val="90000"/>
        </a:lnSpc>
        <a:spcBef>
          <a:spcPts val="300"/>
        </a:spcBef>
        <a:spcAft>
          <a:spcPts val="600"/>
        </a:spcAft>
        <a:buClr>
          <a:schemeClr val="accent1"/>
        </a:buClr>
        <a:buFont typeface="Calibri" panose="020F0502020204030204" pitchFamily="34" charset="0"/>
        <a:buChar char="◦"/>
        <a:defRPr sz="2100" kern="1200">
          <a:solidFill>
            <a:srgbClr val="404040"/>
          </a:solidFill>
          <a:latin typeface="+mn-lt"/>
          <a:ea typeface="+mn-ea"/>
          <a:cs typeface="+mn-cs"/>
        </a:defRPr>
      </a:lvl4pPr>
      <a:lvl5pPr marL="1398588" indent="-273050" algn="l" defTabSz="1371600" rtl="0" fontAlgn="base">
        <a:lnSpc>
          <a:spcPct val="90000"/>
        </a:lnSpc>
        <a:spcBef>
          <a:spcPts val="300"/>
        </a:spcBef>
        <a:spcAft>
          <a:spcPts val="600"/>
        </a:spcAft>
        <a:buClr>
          <a:schemeClr val="accent1"/>
        </a:buClr>
        <a:buFont typeface="Calibri" panose="020F0502020204030204" pitchFamily="34" charset="0"/>
        <a:buChar char="◦"/>
        <a:defRPr sz="2100" kern="1200">
          <a:solidFill>
            <a:srgbClr val="404040"/>
          </a:solidFill>
          <a:latin typeface="+mn-lt"/>
          <a:ea typeface="+mn-ea"/>
          <a:cs typeface="+mn-cs"/>
        </a:defRPr>
      </a:lvl5pPr>
      <a:lvl6pPr marL="16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6pPr>
      <a:lvl7pPr marL="19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7pPr>
      <a:lvl8pPr marL="22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8pPr>
      <a:lvl9pPr marL="25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hyperlink" Target="https://www.sciencedirect.com/science/article/pii/S2666307423000037" TargetMode="External"/><Relationship Id="rId2" Type="http://schemas.openxmlformats.org/officeDocument/2006/relationships/hyperlink" Target="https://www.ncbi.nlm.nih.gov/pmc/articles/PMC8137961/" TargetMode="External"/><Relationship Id="rId1" Type="http://schemas.openxmlformats.org/officeDocument/2006/relationships/slideLayout" Target="../slideLayouts/slideLayout7.xml"/><Relationship Id="rId4" Type="http://schemas.openxmlformats.org/officeDocument/2006/relationships/hyperlink" Target="https://youtu.be/rvBNwaOwZyA?si=dcc-9huBlIgvScM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3" descr="C:\Users\Sharad\Desktop\download veltech.png">
            <a:extLst>
              <a:ext uri="{FF2B5EF4-FFF2-40B4-BE49-F238E27FC236}">
                <a16:creationId xmlns:a16="http://schemas.microsoft.com/office/drawing/2014/main" id="{A3781014-F719-ECA2-60C7-E4EE14BF2B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6250" y="0"/>
            <a:ext cx="4295775"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Rectangle 21">
            <a:extLst>
              <a:ext uri="{FF2B5EF4-FFF2-40B4-BE49-F238E27FC236}">
                <a16:creationId xmlns:a16="http://schemas.microsoft.com/office/drawing/2014/main" id="{B1807C72-5750-8C28-7088-A6DEF7B7CFFD}"/>
              </a:ext>
            </a:extLst>
          </p:cNvPr>
          <p:cNvSpPr/>
          <p:nvPr/>
        </p:nvSpPr>
        <p:spPr>
          <a:xfrm>
            <a:off x="603250" y="2009775"/>
            <a:ext cx="17414875" cy="3068725"/>
          </a:xfrm>
          <a:prstGeom prst="rect">
            <a:avLst/>
          </a:prstGeom>
        </p:spPr>
        <p:txBody>
          <a:bodyPr>
            <a:spAutoFit/>
          </a:bodyPr>
          <a:lstStyle>
            <a:lvl1pPr marL="11113">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lnSpc>
                <a:spcPct val="102000"/>
              </a:lnSpc>
              <a:spcBef>
                <a:spcPts val="75"/>
              </a:spcBef>
            </a:pPr>
            <a:r>
              <a:rPr lang="en-IN" altLang="en-US" sz="2000" b="1">
                <a:latin typeface="Times New Roman" panose="02020603050405020304" pitchFamily="18" charset="0"/>
                <a:cs typeface="Times New Roman" panose="02020603050405020304" pitchFamily="18" charset="0"/>
              </a:rPr>
              <a:t>DEPARTMENT OF COMPUTER SCIENCE &amp;  ENGINEERING </a:t>
            </a:r>
          </a:p>
          <a:p>
            <a:pPr algn="ctr" eaLnBrk="1" hangingPunct="1">
              <a:lnSpc>
                <a:spcPct val="102000"/>
              </a:lnSpc>
              <a:spcBef>
                <a:spcPts val="75"/>
              </a:spcBef>
            </a:pPr>
            <a:r>
              <a:rPr lang="en-IN" altLang="en-US" sz="2000" b="1">
                <a:latin typeface="Times New Roman" panose="02020603050405020304" pitchFamily="18" charset="0"/>
                <a:cs typeface="Times New Roman" panose="02020603050405020304" pitchFamily="18" charset="0"/>
              </a:rPr>
              <a:t>SCHOOL OF COMPUTING  </a:t>
            </a:r>
          </a:p>
          <a:p>
            <a:pPr algn="ctr" eaLnBrk="1" hangingPunct="1">
              <a:lnSpc>
                <a:spcPct val="102000"/>
              </a:lnSpc>
              <a:spcBef>
                <a:spcPts val="75"/>
              </a:spcBef>
            </a:pPr>
            <a:r>
              <a:rPr lang="en-IN" altLang="en-US" sz="2000" b="1">
                <a:latin typeface="Times New Roman" panose="02020603050405020304" pitchFamily="18" charset="0"/>
                <a:cs typeface="Times New Roman" panose="02020603050405020304" pitchFamily="18" charset="0"/>
              </a:rPr>
              <a:t>10214CS601 MINOR PROJECT -1</a:t>
            </a:r>
          </a:p>
          <a:p>
            <a:pPr algn="ctr" eaLnBrk="1" hangingPunct="1">
              <a:lnSpc>
                <a:spcPct val="102000"/>
              </a:lnSpc>
              <a:spcBef>
                <a:spcPts val="75"/>
              </a:spcBef>
            </a:pPr>
            <a:r>
              <a:rPr lang="en-IN" altLang="en-US" sz="2000" b="1">
                <a:latin typeface="Times New Roman" panose="02020603050405020304" pitchFamily="18" charset="0"/>
                <a:cs typeface="Times New Roman" panose="02020603050405020304" pitchFamily="18" charset="0"/>
              </a:rPr>
              <a:t>SUMMER SEMESTER(2023-2024)  </a:t>
            </a:r>
          </a:p>
          <a:p>
            <a:pPr algn="ctr" eaLnBrk="1" hangingPunct="1">
              <a:lnSpc>
                <a:spcPct val="102000"/>
              </a:lnSpc>
              <a:spcBef>
                <a:spcPts val="75"/>
              </a:spcBef>
            </a:pPr>
            <a:r>
              <a:rPr lang="en-IN" altLang="en-US" sz="2400" b="1">
                <a:latin typeface="Times New Roman" panose="02020603050405020304" pitchFamily="18" charset="0"/>
                <a:cs typeface="Times New Roman" panose="02020603050405020304" pitchFamily="18" charset="0"/>
              </a:rPr>
              <a:t>SEMESTER END PROJECT VIVA VOCE EXAMINATIONS</a:t>
            </a:r>
            <a:r>
              <a:rPr lang="en-IN" altLang="en-US" sz="2000" b="1">
                <a:latin typeface="Times New Roman" panose="02020603050405020304" pitchFamily="18" charset="0"/>
                <a:cs typeface="Times New Roman" panose="02020603050405020304" pitchFamily="18" charset="0"/>
              </a:rPr>
              <a:t>                                                                                                                                      </a:t>
            </a:r>
          </a:p>
          <a:p>
            <a:pPr eaLnBrk="1" hangingPunct="1"/>
            <a:endParaRPr lang="en-IN" altLang="en-US" sz="2800" b="1">
              <a:latin typeface="Times New Roman" panose="02020603050405020304" pitchFamily="18" charset="0"/>
              <a:cs typeface="Times New Roman" panose="02020603050405020304" pitchFamily="18" charset="0"/>
            </a:endParaRPr>
          </a:p>
          <a:p>
            <a:pPr eaLnBrk="1" hangingPunct="1"/>
            <a:r>
              <a:rPr lang="en-IN" altLang="en-US" sz="2800" b="1">
                <a:latin typeface="Times New Roman" panose="02020603050405020304" pitchFamily="18" charset="0"/>
                <a:cs typeface="Times New Roman" panose="02020603050405020304" pitchFamily="18" charset="0"/>
              </a:rPr>
              <a:t>                                                                                                                                                         </a:t>
            </a:r>
          </a:p>
          <a:p>
            <a:pPr eaLnBrk="1" hangingPunct="1"/>
            <a:r>
              <a:rPr lang="en-IN" altLang="en-US" sz="2800" b="1">
                <a:latin typeface="Times New Roman" panose="02020603050405020304" pitchFamily="18" charset="0"/>
                <a:cs typeface="Times New Roman" panose="02020603050405020304" pitchFamily="18" charset="0"/>
              </a:rPr>
              <a:t>                   “</a:t>
            </a:r>
            <a:r>
              <a:rPr lang="en-US" sz="2800" b="1">
                <a:latin typeface="Times New Roman" pitchFamily="18" charset="0"/>
                <a:cs typeface="Times New Roman" pitchFamily="18" charset="0"/>
              </a:rPr>
              <a:t>EARLY PREDICTION OF COVID-19 USING MACHINE LEARNING TECHNIQUES</a:t>
            </a:r>
            <a:r>
              <a:rPr lang="en-IN" altLang="en-US" sz="2800" b="1">
                <a:latin typeface="Times New Roman" panose="02020603050405020304" pitchFamily="18" charset="0"/>
                <a:cs typeface="Times New Roman" panose="02020603050405020304" pitchFamily="18" charset="0"/>
              </a:rPr>
              <a:t>”</a:t>
            </a:r>
            <a:endParaRPr lang="en-IN" altLang="en-US" sz="2000">
              <a:latin typeface="Times New Roman" panose="02020603050405020304" pitchFamily="18" charset="0"/>
              <a:cs typeface="Times New Roman" panose="02020603050405020304" pitchFamily="18" charset="0"/>
            </a:endParaRPr>
          </a:p>
        </p:txBody>
      </p:sp>
      <p:sp>
        <p:nvSpPr>
          <p:cNvPr id="29" name="Slide Number Placeholder 3">
            <a:extLst>
              <a:ext uri="{FF2B5EF4-FFF2-40B4-BE49-F238E27FC236}">
                <a16:creationId xmlns:a16="http://schemas.microsoft.com/office/drawing/2014/main" id="{C29A6758-8BDA-C9C8-6DEC-0936CE26AC52}"/>
              </a:ext>
            </a:extLst>
          </p:cNvPr>
          <p:cNvSpPr txBox="1">
            <a:spLocks/>
          </p:cNvSpPr>
          <p:nvPr/>
        </p:nvSpPr>
        <p:spPr>
          <a:xfrm>
            <a:off x="15740063" y="276225"/>
            <a:ext cx="2133600" cy="365125"/>
          </a:xfrm>
          <a:prstGeom prst="rect">
            <a:avLst/>
          </a:prstGeom>
          <a:noFill/>
          <a:ln>
            <a:noFill/>
          </a:ln>
        </p:spPr>
        <p:txBody>
          <a:bodyPr spcFirstLastPara="1" lIns="91425" tIns="45700" rIns="91425" bIns="45700" anchor="ctr"/>
          <a:lstStyle/>
          <a:p>
            <a:pPr algn="r" defTabSz="914400" eaLnBrk="1" fontAlgn="auto" hangingPunct="1">
              <a:spcBef>
                <a:spcPts val="0"/>
              </a:spcBef>
              <a:spcAft>
                <a:spcPts val="0"/>
              </a:spcAft>
              <a:buClr>
                <a:srgbClr val="000000"/>
              </a:buClr>
              <a:buFont typeface="Arial"/>
              <a:buNone/>
              <a:defRPr/>
            </a:pPr>
            <a:endParaRPr lang="en-US" sz="2000" kern="0" dirty="0">
              <a:latin typeface="Times New Roman" pitchFamily="18" charset="0"/>
              <a:ea typeface="Calibri"/>
              <a:cs typeface="Times New Roman" pitchFamily="18" charset="0"/>
              <a:sym typeface="Calibri"/>
            </a:endParaRPr>
          </a:p>
        </p:txBody>
      </p:sp>
      <p:sp>
        <p:nvSpPr>
          <p:cNvPr id="10245" name="Rectangle 30">
            <a:extLst>
              <a:ext uri="{FF2B5EF4-FFF2-40B4-BE49-F238E27FC236}">
                <a16:creationId xmlns:a16="http://schemas.microsoft.com/office/drawing/2014/main" id="{3ECB834A-5865-CD80-B3D5-E7FA42A99C79}"/>
              </a:ext>
            </a:extLst>
          </p:cNvPr>
          <p:cNvSpPr>
            <a:spLocks noChangeArrowheads="1"/>
          </p:cNvSpPr>
          <p:nvPr/>
        </p:nvSpPr>
        <p:spPr bwMode="auto">
          <a:xfrm>
            <a:off x="311150" y="7704138"/>
            <a:ext cx="91440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r>
              <a:rPr lang="en-IN" sz="2000">
                <a:latin typeface="Times New Roman" pitchFamily="18" charset="0"/>
                <a:cs typeface="Times New Roman" pitchFamily="18" charset="0"/>
              </a:rPr>
              <a:t>1.GURRAMPATI USHASWI</a:t>
            </a:r>
            <a:r>
              <a:rPr lang="en-IN" sz="2000" b="1">
                <a:latin typeface="Times New Roman" pitchFamily="18" charset="0"/>
                <a:cs typeface="Times New Roman" pitchFamily="18" charset="0"/>
              </a:rPr>
              <a:t> </a:t>
            </a:r>
            <a:r>
              <a:rPr lang="en-IN" sz="2000">
                <a:latin typeface="Times New Roman" pitchFamily="18" charset="0"/>
                <a:cs typeface="Times New Roman" pitchFamily="18" charset="0"/>
              </a:rPr>
              <a:t>(VTU20205)(21UECM0092)</a:t>
            </a:r>
          </a:p>
          <a:p>
            <a:r>
              <a:rPr lang="en-IN" sz="2000">
                <a:latin typeface="Times New Roman" pitchFamily="18" charset="0"/>
                <a:cs typeface="Times New Roman" pitchFamily="18" charset="0"/>
              </a:rPr>
              <a:t>2.PAILA LOKESH KUMAR (VTU20215)(21UECM0175)</a:t>
            </a:r>
          </a:p>
          <a:p>
            <a:r>
              <a:rPr lang="en-IN" sz="2000">
                <a:latin typeface="Times New Roman" pitchFamily="18" charset="0"/>
                <a:cs typeface="Times New Roman" pitchFamily="18" charset="0"/>
              </a:rPr>
              <a:t>3.MADEM HARSHITHA (VTU19287)(21UECM0292</a:t>
            </a:r>
            <a:r>
              <a:rPr lang="en-IN" sz="2000"/>
              <a:t>)</a:t>
            </a:r>
            <a:endParaRPr lang="en-IN" sz="2000" dirty="0"/>
          </a:p>
        </p:txBody>
      </p:sp>
      <p:sp>
        <p:nvSpPr>
          <p:cNvPr id="10246" name="TextBox 31">
            <a:extLst>
              <a:ext uri="{FF2B5EF4-FFF2-40B4-BE49-F238E27FC236}">
                <a16:creationId xmlns:a16="http://schemas.microsoft.com/office/drawing/2014/main" id="{B4A93323-AEB6-0527-AC3D-C868D9B174B0}"/>
              </a:ext>
            </a:extLst>
          </p:cNvPr>
          <p:cNvSpPr txBox="1">
            <a:spLocks noChangeArrowheads="1"/>
          </p:cNvSpPr>
          <p:nvPr/>
        </p:nvSpPr>
        <p:spPr bwMode="auto">
          <a:xfrm>
            <a:off x="352425" y="7004050"/>
            <a:ext cx="43449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IN" altLang="en-US" sz="2000" b="1">
                <a:latin typeface="Times New Roman" panose="02020603050405020304" pitchFamily="18" charset="0"/>
                <a:cs typeface="Times New Roman" panose="02020603050405020304" pitchFamily="18" charset="0"/>
              </a:rPr>
              <a:t>PRESENTED BY</a:t>
            </a:r>
          </a:p>
        </p:txBody>
      </p:sp>
      <p:sp>
        <p:nvSpPr>
          <p:cNvPr id="10247" name="TextBox 32">
            <a:extLst>
              <a:ext uri="{FF2B5EF4-FFF2-40B4-BE49-F238E27FC236}">
                <a16:creationId xmlns:a16="http://schemas.microsoft.com/office/drawing/2014/main" id="{E31D94A0-FE80-248A-EB9A-7354F05C0E70}"/>
              </a:ext>
            </a:extLst>
          </p:cNvPr>
          <p:cNvSpPr txBox="1">
            <a:spLocks noChangeArrowheads="1"/>
          </p:cNvSpPr>
          <p:nvPr/>
        </p:nvSpPr>
        <p:spPr bwMode="auto">
          <a:xfrm>
            <a:off x="12258675" y="6583363"/>
            <a:ext cx="31686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IN" altLang="en-US" sz="2000" b="1">
                <a:latin typeface="Times New Roman" panose="02020603050405020304" pitchFamily="18" charset="0"/>
                <a:cs typeface="Times New Roman" panose="02020603050405020304" pitchFamily="18" charset="0"/>
              </a:rPr>
              <a:t>SUPERVISED BY</a:t>
            </a:r>
          </a:p>
        </p:txBody>
      </p:sp>
      <p:sp>
        <p:nvSpPr>
          <p:cNvPr id="10248" name="TextBox 33">
            <a:extLst>
              <a:ext uri="{FF2B5EF4-FFF2-40B4-BE49-F238E27FC236}">
                <a16:creationId xmlns:a16="http://schemas.microsoft.com/office/drawing/2014/main" id="{22DE30E6-89B2-E457-DA0A-A1EFBD281A37}"/>
              </a:ext>
            </a:extLst>
          </p:cNvPr>
          <p:cNvSpPr txBox="1">
            <a:spLocks noChangeArrowheads="1"/>
          </p:cNvSpPr>
          <p:nvPr/>
        </p:nvSpPr>
        <p:spPr bwMode="auto">
          <a:xfrm>
            <a:off x="11884025" y="7199313"/>
            <a:ext cx="588486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IN" sz="2000"/>
              <a:t>Dr.K.ANTONY KUMAR,ME,PhD</a:t>
            </a:r>
          </a:p>
          <a:p>
            <a:pPr eaLnBrk="1" hangingPunct="1"/>
            <a:endParaRPr lang="en-IN" altLang="en-US" sz="2000"/>
          </a:p>
        </p:txBody>
      </p:sp>
      <p:sp>
        <p:nvSpPr>
          <p:cNvPr id="3" name="Slide Number Placeholder 2">
            <a:extLst>
              <a:ext uri="{FF2B5EF4-FFF2-40B4-BE49-F238E27FC236}">
                <a16:creationId xmlns:a16="http://schemas.microsoft.com/office/drawing/2014/main" id="{1FA6E51A-83BC-0B3C-BC99-C6B82207B6AF}"/>
              </a:ext>
            </a:extLst>
          </p:cNvPr>
          <p:cNvSpPr>
            <a:spLocks noGrp="1"/>
          </p:cNvSpPr>
          <p:nvPr>
            <p:ph type="sldNum" sz="quarter" idx="12"/>
          </p:nvPr>
        </p:nvSpPr>
        <p:spPr/>
        <p:txBody>
          <a:bodyPr/>
          <a:lstStyle/>
          <a:p>
            <a:pPr>
              <a:defRPr/>
            </a:pPr>
            <a:fld id="{211C9640-94CF-4804-B81A-B78EC58BE1B8}" type="slidenum">
              <a:rPr lang="en-US"/>
              <a:pPr>
                <a:defRPr/>
              </a:pPr>
              <a:t>1</a:t>
            </a:fld>
            <a:endParaRPr lang="en-US"/>
          </a:p>
        </p:txBody>
      </p:sp>
      <p:sp>
        <p:nvSpPr>
          <p:cNvPr id="4" name="Footer Placeholder 3">
            <a:extLst>
              <a:ext uri="{FF2B5EF4-FFF2-40B4-BE49-F238E27FC236}">
                <a16:creationId xmlns:a16="http://schemas.microsoft.com/office/drawing/2014/main" id="{84856DF6-A25B-FD4B-ABAA-B93142FFFC7F}"/>
              </a:ext>
            </a:extLst>
          </p:cNvPr>
          <p:cNvSpPr>
            <a:spLocks noGrp="1"/>
          </p:cNvSpPr>
          <p:nvPr>
            <p:ph type="ftr" sz="quarter" idx="11"/>
          </p:nvPr>
        </p:nvSpPr>
        <p:spPr/>
        <p:txBody>
          <a:bodyPr/>
          <a:lstStyle/>
          <a:p>
            <a:pPr>
              <a:defRPr/>
            </a:pPr>
            <a:r>
              <a:rPr lang="en-IN"/>
              <a:t>DEPARTMENT OF COMPUTER SCIENCE &amp; ENGINEERING   / PROJECT TITLE</a:t>
            </a:r>
            <a:endParaRPr lang="en-IN" dirty="0"/>
          </a:p>
        </p:txBody>
      </p:sp>
      <p:sp>
        <p:nvSpPr>
          <p:cNvPr id="5" name="Date Placeholder 4">
            <a:extLst>
              <a:ext uri="{FF2B5EF4-FFF2-40B4-BE49-F238E27FC236}">
                <a16:creationId xmlns:a16="http://schemas.microsoft.com/office/drawing/2014/main" id="{073108B8-965B-2E4F-8FB3-2E3D92911D07}"/>
              </a:ext>
            </a:extLst>
          </p:cNvPr>
          <p:cNvSpPr>
            <a:spLocks noGrp="1"/>
          </p:cNvSpPr>
          <p:nvPr>
            <p:ph type="dt" sz="quarter" idx="10"/>
          </p:nvPr>
        </p:nvSpPr>
        <p:spPr/>
        <p:txBody>
          <a:bodyPr/>
          <a:lstStyle/>
          <a:p>
            <a:pPr>
              <a:defRPr/>
            </a:pPr>
            <a:fld id="{E4D1627A-24AB-481F-9D74-76C2593C9111}" type="datetime4">
              <a:rPr lang="en-US"/>
              <a:pPr>
                <a:defRPr/>
              </a:pPr>
              <a:t>February 8, 2024</a:t>
            </a:fld>
            <a:endParaRPr lang="en-US"/>
          </a:p>
        </p:txBody>
      </p:sp>
      <p:pic>
        <p:nvPicPr>
          <p:cNvPr id="10252" name="Picture 2" descr="C:\Users\Sharad\Desktop\Logo-Final-A veltech.png">
            <a:extLst>
              <a:ext uri="{FF2B5EF4-FFF2-40B4-BE49-F238E27FC236}">
                <a16:creationId xmlns:a16="http://schemas.microsoft.com/office/drawing/2014/main" id="{117097B6-22EB-41D3-C5CC-7A66EEE384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97188" y="293688"/>
            <a:ext cx="1160462" cy="1223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10</a:t>
            </a:fld>
            <a:endParaRPr lang="en-US"/>
          </a:p>
        </p:txBody>
      </p:sp>
      <p:sp>
        <p:nvSpPr>
          <p:cNvPr id="5" name="Rectangle 4"/>
          <p:cNvSpPr/>
          <p:nvPr/>
        </p:nvSpPr>
        <p:spPr>
          <a:xfrm>
            <a:off x="5245279" y="285296"/>
            <a:ext cx="7853625" cy="823752"/>
          </a:xfrm>
          <a:prstGeom prst="rect">
            <a:avLst/>
          </a:prstGeom>
        </p:spPr>
        <p:txBody>
          <a:bodyPr wrap="none">
            <a:spAutoFit/>
          </a:bodyPr>
          <a:lstStyle/>
          <a:p>
            <a:pPr lvl="1">
              <a:lnSpc>
                <a:spcPct val="150000"/>
              </a:lnSpc>
            </a:pPr>
            <a:r>
              <a:rPr lang="en-IN" sz="3600" b="1" dirty="0">
                <a:latin typeface="Times New Roman" pitchFamily="18" charset="0"/>
                <a:cs typeface="Times New Roman" pitchFamily="18" charset="0"/>
              </a:rPr>
              <a:t>DESIGN AND METHODOLOGIES</a:t>
            </a:r>
          </a:p>
        </p:txBody>
      </p:sp>
      <p:sp>
        <p:nvSpPr>
          <p:cNvPr id="6" name="Rectangle 5"/>
          <p:cNvSpPr/>
          <p:nvPr/>
        </p:nvSpPr>
        <p:spPr>
          <a:xfrm>
            <a:off x="2327564" y="2451207"/>
            <a:ext cx="13487400" cy="1815882"/>
          </a:xfrm>
          <a:prstGeom prst="rect">
            <a:avLst/>
          </a:prstGeom>
        </p:spPr>
        <p:txBody>
          <a:bodyPr wrap="square">
            <a:spAutoFit/>
          </a:bodyPr>
          <a:lstStyle/>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MODULE 1: Dataset Collection</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MODULE 2: Data preprocessing</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MODULE 3: </a:t>
            </a:r>
            <a:r>
              <a:rPr lang="en-IN" sz="2800" dirty="0">
                <a:latin typeface="Times New Roman" panose="02020603050405020304" pitchFamily="18" charset="0"/>
                <a:cs typeface="Times New Roman" panose="02020603050405020304" pitchFamily="18" charset="0"/>
              </a:rPr>
              <a:t>Training</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MODULE 4: Testing data</a:t>
            </a:r>
            <a:endParaRPr lang="en-US"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11</a:t>
            </a:fld>
            <a:endParaRPr lang="en-US"/>
          </a:p>
        </p:txBody>
      </p:sp>
      <p:sp>
        <p:nvSpPr>
          <p:cNvPr id="6" name="Rectangle 5"/>
          <p:cNvSpPr/>
          <p:nvPr/>
        </p:nvSpPr>
        <p:spPr>
          <a:xfrm>
            <a:off x="5204287" y="79525"/>
            <a:ext cx="7434027" cy="3139321"/>
          </a:xfrm>
          <a:prstGeom prst="rect">
            <a:avLst/>
          </a:prstGeom>
        </p:spPr>
        <p:txBody>
          <a:bodyPr wrap="square">
            <a:spAutoFit/>
          </a:bodyPr>
          <a:lstStyle/>
          <a:p>
            <a:pPr algn="ctr"/>
            <a:r>
              <a:rPr lang="en-US" sz="3600" b="1" dirty="0">
                <a:latin typeface="Times New Roman" panose="02020603050405020304" pitchFamily="18" charset="0"/>
                <a:cs typeface="Times New Roman" panose="02020603050405020304" pitchFamily="18" charset="0"/>
              </a:rPr>
              <a:t>                                               MODULE 1</a:t>
            </a:r>
            <a:r>
              <a:rPr lang="en-US" sz="2800" b="1" dirty="0">
                <a:latin typeface="Times New Roman" panose="02020603050405020304" pitchFamily="18" charset="0"/>
                <a:cs typeface="Times New Roman" panose="02020603050405020304" pitchFamily="18" charset="0"/>
              </a:rPr>
              <a:t>:</a:t>
            </a:r>
            <a:r>
              <a:rPr lang="en-US" sz="3200" b="1" dirty="0">
                <a:latin typeface="Times New Roman" panose="02020603050405020304" pitchFamily="18" charset="0"/>
                <a:cs typeface="Times New Roman" panose="02020603050405020304" pitchFamily="18" charset="0"/>
              </a:rPr>
              <a:t>Dataset Collection</a:t>
            </a:r>
            <a:endParaRPr lang="en-US" sz="32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C9B477EF-F38A-E634-3CE8-2BE4D4F91420}"/>
              </a:ext>
            </a:extLst>
          </p:cNvPr>
          <p:cNvPicPr>
            <a:picLocks noChangeAspect="1"/>
          </p:cNvPicPr>
          <p:nvPr/>
        </p:nvPicPr>
        <p:blipFill>
          <a:blip r:embed="rId2"/>
          <a:stretch>
            <a:fillRect/>
          </a:stretch>
        </p:blipFill>
        <p:spPr>
          <a:xfrm>
            <a:off x="3873920" y="1689153"/>
            <a:ext cx="11372718" cy="5379002"/>
          </a:xfrm>
          <a:prstGeom prst="rect">
            <a:avLst/>
          </a:prstGeom>
        </p:spPr>
      </p:pic>
      <p:sp>
        <p:nvSpPr>
          <p:cNvPr id="13" name="TextBox 12">
            <a:extLst>
              <a:ext uri="{FF2B5EF4-FFF2-40B4-BE49-F238E27FC236}">
                <a16:creationId xmlns:a16="http://schemas.microsoft.com/office/drawing/2014/main" id="{442443E7-FA79-02C6-5697-1F014F98B1C2}"/>
              </a:ext>
            </a:extLst>
          </p:cNvPr>
          <p:cNvSpPr txBox="1"/>
          <p:nvPr/>
        </p:nvSpPr>
        <p:spPr>
          <a:xfrm>
            <a:off x="495760" y="7531849"/>
            <a:ext cx="17296480" cy="1938992"/>
          </a:xfrm>
          <a:prstGeom prst="rect">
            <a:avLst/>
          </a:prstGeom>
          <a:noFill/>
        </p:spPr>
        <p:txBody>
          <a:bodyPr wrap="square">
            <a:spAutoFit/>
          </a:bodyPr>
          <a:lstStyle/>
          <a:p>
            <a:r>
              <a:rPr lang="en-IN" sz="2000" dirty="0"/>
              <a:t>COVID-19 datasets, employed in the initial step of </a:t>
            </a:r>
            <a:r>
              <a:rPr lang="en-IN" sz="2000" dirty="0" err="1"/>
              <a:t>modeling</a:t>
            </a:r>
            <a:r>
              <a:rPr lang="en-IN" sz="2000" dirty="0"/>
              <a:t>, are comprehensive collections of structured information capturing various aspects of the pandemic. These datasets encompass geographic details, temporal information, demographic statistics, testing data, and the number of confirmed cases, recoveries, and fatalities. Additional features may include details on public health interventions, hospitalizations, and vaccination progress. Leveraging historical data from the onset of the pandemic, these datasets enable machine learning models to adapt to evolving virus dynamics and discern patterns. The inclusion of diverse features and data from various regions enhances the models' ability to generalize and predict the trajectory of the virus, contributing to informed decision-making in managing the ongoing global health crisis.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12</a:t>
            </a:fld>
            <a:endParaRPr lang="en-US"/>
          </a:p>
        </p:txBody>
      </p:sp>
      <p:sp>
        <p:nvSpPr>
          <p:cNvPr id="5" name="Rectangle 4"/>
          <p:cNvSpPr/>
          <p:nvPr/>
        </p:nvSpPr>
        <p:spPr>
          <a:xfrm>
            <a:off x="4996543" y="656998"/>
            <a:ext cx="6662057" cy="584775"/>
          </a:xfrm>
          <a:prstGeom prst="rect">
            <a:avLst/>
          </a:prstGeom>
        </p:spPr>
        <p:txBody>
          <a:bodyPr wrap="square">
            <a:spAutoFit/>
          </a:bodyPr>
          <a:lstStyle/>
          <a:p>
            <a:r>
              <a:rPr lang="en-US" sz="3200" b="1" dirty="0">
                <a:latin typeface="Times New Roman" panose="02020603050405020304" pitchFamily="18" charset="0"/>
                <a:cs typeface="Times New Roman" panose="02020603050405020304" pitchFamily="18" charset="0"/>
              </a:rPr>
              <a:t>MODULE 2</a:t>
            </a:r>
            <a:r>
              <a:rPr lang="en-US" sz="2400" b="1" dirty="0">
                <a:latin typeface="Times New Roman" panose="02020603050405020304" pitchFamily="18" charset="0"/>
                <a:cs typeface="Times New Roman" panose="02020603050405020304" pitchFamily="18" charset="0"/>
              </a:rPr>
              <a:t>:</a:t>
            </a:r>
            <a:r>
              <a:rPr lang="en-US" sz="2800" b="1" dirty="0">
                <a:latin typeface="Times New Roman" panose="02020603050405020304" pitchFamily="18" charset="0"/>
                <a:cs typeface="Times New Roman" panose="02020603050405020304" pitchFamily="18" charset="0"/>
              </a:rPr>
              <a:t>Data Preprocessing</a:t>
            </a:r>
          </a:p>
        </p:txBody>
      </p:sp>
      <p:pic>
        <p:nvPicPr>
          <p:cNvPr id="11" name="Picture 10">
            <a:extLst>
              <a:ext uri="{FF2B5EF4-FFF2-40B4-BE49-F238E27FC236}">
                <a16:creationId xmlns:a16="http://schemas.microsoft.com/office/drawing/2014/main" id="{C0584C91-A913-7A54-D693-6012D10A9EA9}"/>
              </a:ext>
            </a:extLst>
          </p:cNvPr>
          <p:cNvPicPr>
            <a:picLocks noChangeAspect="1"/>
          </p:cNvPicPr>
          <p:nvPr/>
        </p:nvPicPr>
        <p:blipFill>
          <a:blip r:embed="rId2"/>
          <a:stretch>
            <a:fillRect/>
          </a:stretch>
        </p:blipFill>
        <p:spPr>
          <a:xfrm>
            <a:off x="4587641" y="1661925"/>
            <a:ext cx="9112718" cy="5969307"/>
          </a:xfrm>
          <a:prstGeom prst="rect">
            <a:avLst/>
          </a:prstGeom>
        </p:spPr>
      </p:pic>
      <p:sp>
        <p:nvSpPr>
          <p:cNvPr id="13" name="TextBox 12">
            <a:extLst>
              <a:ext uri="{FF2B5EF4-FFF2-40B4-BE49-F238E27FC236}">
                <a16:creationId xmlns:a16="http://schemas.microsoft.com/office/drawing/2014/main" id="{EB47C19C-CF74-FB48-A9CE-C184EDF5E722}"/>
              </a:ext>
            </a:extLst>
          </p:cNvPr>
          <p:cNvSpPr txBox="1"/>
          <p:nvPr/>
        </p:nvSpPr>
        <p:spPr>
          <a:xfrm>
            <a:off x="2233914" y="4884517"/>
            <a:ext cx="12246015" cy="1631216"/>
          </a:xfrm>
          <a:prstGeom prst="rect">
            <a:avLst/>
          </a:prstGeom>
          <a:noFill/>
        </p:spPr>
        <p:txBody>
          <a:bodyPr wrap="square">
            <a:spAutoFit/>
          </a:bodyPr>
          <a:lstStyle/>
          <a:p>
            <a:pPr marL="342900" indent="-342900">
              <a:buFont typeface="Arial" panose="020B0604020202020204" pitchFamily="34" charset="0"/>
              <a:buChar char="•"/>
            </a:pPr>
            <a:r>
              <a:rPr lang="en-US" sz="2000"/>
              <a:t>The dataset is read from the "covid_19_data.csv" file, and the "SNo" column is dropped as it likely represents a serial number and doesn't contribute to the analysis.</a:t>
            </a:r>
          </a:p>
          <a:p>
            <a:pPr marL="342900" indent="-342900">
              <a:buFont typeface="Arial" panose="020B0604020202020204" pitchFamily="34" charset="0"/>
              <a:buChar char="•"/>
            </a:pPr>
            <a:r>
              <a:rPr lang="en-US" sz="2000"/>
              <a:t>The "ObservationDate" column is converted to datetime format for date-related operations.</a:t>
            </a:r>
          </a:p>
          <a:p>
            <a:pPr marL="342900" indent="-342900">
              <a:buFont typeface="Arial" panose="020B0604020202020204" pitchFamily="34" charset="0"/>
              <a:buChar char="•"/>
            </a:pPr>
            <a:r>
              <a:rPr lang="en-US" sz="2000"/>
              <a:t>The "Days Since" column is created to represent the number of days since the earliest observation date.</a:t>
            </a:r>
          </a:p>
          <a:p>
            <a:pPr marL="342900" indent="-342900">
              <a:buFont typeface="Arial" panose="020B0604020202020204" pitchFamily="34" charset="0"/>
              <a:buChar char="•"/>
            </a:pPr>
            <a:r>
              <a:rPr lang="en-US" sz="2000"/>
              <a:t>The dataset is split into training set (train_ml) and validation set (valid_ml) for machine learning modeling.</a:t>
            </a:r>
            <a:endParaRPr lang="en-IN" sz="2000" dirty="0"/>
          </a:p>
        </p:txBody>
      </p:sp>
      <p:pic>
        <p:nvPicPr>
          <p:cNvPr id="10" name="Picture 9" descr="A computer code with black text&#10;&#10;Description automatically generated">
            <a:extLst>
              <a:ext uri="{FF2B5EF4-FFF2-40B4-BE49-F238E27FC236}">
                <a16:creationId xmlns:a16="http://schemas.microsoft.com/office/drawing/2014/main" id="{2B9C4612-41AA-DC55-242C-2FEDD108E116}"/>
              </a:ext>
            </a:extLst>
          </p:cNvPr>
          <p:cNvPicPr>
            <a:picLocks noChangeAspect="1"/>
          </p:cNvPicPr>
          <p:nvPr/>
        </p:nvPicPr>
        <p:blipFill>
          <a:blip r:embed="rId3"/>
          <a:stretch>
            <a:fillRect/>
          </a:stretch>
        </p:blipFill>
        <p:spPr>
          <a:xfrm>
            <a:off x="4039565" y="1661925"/>
            <a:ext cx="7963382" cy="234291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13</a:t>
            </a:fld>
            <a:endParaRPr lang="en-US"/>
          </a:p>
        </p:txBody>
      </p:sp>
      <p:sp>
        <p:nvSpPr>
          <p:cNvPr id="5" name="Rectangle 4"/>
          <p:cNvSpPr/>
          <p:nvPr/>
        </p:nvSpPr>
        <p:spPr>
          <a:xfrm>
            <a:off x="1053124" y="248995"/>
            <a:ext cx="14781583" cy="1446550"/>
          </a:xfrm>
          <a:prstGeom prst="rect">
            <a:avLst/>
          </a:prstGeom>
        </p:spPr>
        <p:txBody>
          <a:bodyPr wrap="square">
            <a:spAutoFit/>
          </a:bodyPr>
          <a:lstStyle/>
          <a:p>
            <a:r>
              <a:rPr lang="en-US" sz="2800"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MODULE 3</a:t>
            </a:r>
            <a:r>
              <a:rPr lang="en-US" sz="2400" b="1" dirty="0">
                <a:latin typeface="Times New Roman" panose="02020603050405020304" pitchFamily="18" charset="0"/>
                <a:cs typeface="Times New Roman" panose="02020603050405020304" pitchFamily="18" charset="0"/>
              </a:rPr>
              <a:t>:</a:t>
            </a:r>
            <a:r>
              <a:rPr lang="en-US" sz="2800" b="1" dirty="0">
                <a:latin typeface="Times New Roman" panose="02020603050405020304" pitchFamily="18" charset="0"/>
                <a:cs typeface="Times New Roman" panose="02020603050405020304" pitchFamily="18" charset="0"/>
              </a:rPr>
              <a:t>Training Data</a:t>
            </a:r>
          </a:p>
          <a:p>
            <a:endParaRPr lang="en-US" sz="2800" b="1" dirty="0">
              <a:latin typeface="Times New Roman" panose="02020603050405020304" pitchFamily="18" charset="0"/>
              <a:cs typeface="Times New Roman" panose="02020603050405020304" pitchFamily="18" charset="0"/>
            </a:endParaRPr>
          </a:p>
          <a:p>
            <a:endParaRPr lang="en-IN" sz="2800" b="1"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165AD88B-CD89-3BE5-D968-6DDA32C4858B}"/>
              </a:ext>
            </a:extLst>
          </p:cNvPr>
          <p:cNvSpPr txBox="1"/>
          <p:nvPr/>
        </p:nvSpPr>
        <p:spPr>
          <a:xfrm>
            <a:off x="3363750" y="6974349"/>
            <a:ext cx="11125759" cy="1384995"/>
          </a:xfrm>
          <a:prstGeom prst="rect">
            <a:avLst/>
          </a:prstGeom>
          <a:noFill/>
        </p:spPr>
        <p:txBody>
          <a:bodyPr wrap="square">
            <a:spAutoFit/>
          </a:bodyPr>
          <a:lstStyle/>
          <a:p>
            <a:r>
              <a:rPr lang="en-US" sz="2800">
                <a:latin typeface="Times New Roman" panose="02020603050405020304" pitchFamily="18" charset="0"/>
                <a:cs typeface="Times New Roman" panose="02020603050405020304" pitchFamily="18" charset="0"/>
              </a:rPr>
              <a:t>train_ml is created by selecting the first 95% of rows from the datewise DataFrame. This subset is used as the training data for machine learning models.</a:t>
            </a:r>
            <a:endParaRPr lang="en-IN" sz="2800" dirty="0">
              <a:latin typeface="Times New Roman" panose="02020603050405020304" pitchFamily="18" charset="0"/>
              <a:cs typeface="Times New Roman" panose="02020603050405020304" pitchFamily="18" charset="0"/>
            </a:endParaRPr>
          </a:p>
        </p:txBody>
      </p:sp>
      <p:pic>
        <p:nvPicPr>
          <p:cNvPr id="7" name="Picture 6" descr="A screen shot of a computer&#10;&#10;Description automatically generated">
            <a:extLst>
              <a:ext uri="{FF2B5EF4-FFF2-40B4-BE49-F238E27FC236}">
                <a16:creationId xmlns:a16="http://schemas.microsoft.com/office/drawing/2014/main" id="{534CE1FA-4F8C-630B-2D04-D8C442864F97}"/>
              </a:ext>
            </a:extLst>
          </p:cNvPr>
          <p:cNvPicPr>
            <a:picLocks noChangeAspect="1"/>
          </p:cNvPicPr>
          <p:nvPr/>
        </p:nvPicPr>
        <p:blipFill>
          <a:blip r:embed="rId2"/>
          <a:stretch>
            <a:fillRect/>
          </a:stretch>
        </p:blipFill>
        <p:spPr>
          <a:xfrm>
            <a:off x="1827779" y="1066231"/>
            <a:ext cx="12891111" cy="557054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1">
            <a:extLst>
              <a:ext uri="{FF2B5EF4-FFF2-40B4-BE49-F238E27FC236}">
                <a16:creationId xmlns:a16="http://schemas.microsoft.com/office/drawing/2014/main" id="{5C9A5651-528B-EA37-DD76-AD29AF45CDBE}"/>
              </a:ext>
            </a:extLst>
          </p:cNvPr>
          <p:cNvSpPr>
            <a:spLocks noGrp="1"/>
          </p:cNvSpPr>
          <p:nvPr>
            <p:ph type="dt" sz="half" idx="10"/>
          </p:nvPr>
        </p:nvSpPr>
        <p:spPr>
          <a:xfrm>
            <a:off x="1645921" y="9689678"/>
            <a:ext cx="3708407" cy="547688"/>
          </a:xfrm>
        </p:spPr>
        <p:txBody>
          <a:bodyPr/>
          <a:lstStyle/>
          <a:p>
            <a:fld id="{84B1D917-16EA-4D69-8845-9832B0C2F6AA}" type="datetime4">
              <a:rPr lang="en-US" smtClean="0"/>
              <a:pPr/>
              <a:t>February 8, 2024</a:t>
            </a:fld>
            <a:endParaRPr lang="en-US"/>
          </a:p>
        </p:txBody>
      </p:sp>
      <p:sp>
        <p:nvSpPr>
          <p:cNvPr id="8" name="Footer Placeholder 2">
            <a:extLst>
              <a:ext uri="{FF2B5EF4-FFF2-40B4-BE49-F238E27FC236}">
                <a16:creationId xmlns:a16="http://schemas.microsoft.com/office/drawing/2014/main" id="{2B911D2A-80F2-8297-B633-50343AFF7599}"/>
              </a:ext>
            </a:extLst>
          </p:cNvPr>
          <p:cNvSpPr>
            <a:spLocks noGrp="1"/>
          </p:cNvSpPr>
          <p:nvPr>
            <p:ph type="ftr" sz="quarter" idx="11"/>
          </p:nvPr>
        </p:nvSpPr>
        <p:spPr>
          <a:xfrm>
            <a:off x="5529278" y="9689678"/>
            <a:ext cx="7234206" cy="547688"/>
          </a:xfrm>
        </p:spPr>
        <p:txBody>
          <a:bodyPr/>
          <a:lstStyle/>
          <a:p>
            <a:r>
              <a:rPr lang="en-IN"/>
              <a:t>DEPARTMENT OF COMPUTER SCIENCE &amp; ENGINEERING   / PROJECT TITLE</a:t>
            </a:r>
          </a:p>
        </p:txBody>
      </p:sp>
      <p:sp>
        <p:nvSpPr>
          <p:cNvPr id="10" name="Slide Number Placeholder 3">
            <a:extLst>
              <a:ext uri="{FF2B5EF4-FFF2-40B4-BE49-F238E27FC236}">
                <a16:creationId xmlns:a16="http://schemas.microsoft.com/office/drawing/2014/main" id="{01DA12BD-42DE-5CDC-7F64-AFE11CD8F457}"/>
              </a:ext>
            </a:extLst>
          </p:cNvPr>
          <p:cNvSpPr>
            <a:spLocks noGrp="1"/>
          </p:cNvSpPr>
          <p:nvPr>
            <p:ph type="sldNum" sz="quarter" idx="12"/>
          </p:nvPr>
        </p:nvSpPr>
        <p:spPr>
          <a:xfrm>
            <a:off x="14850688" y="9689678"/>
            <a:ext cx="1968038" cy="547688"/>
          </a:xfrm>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14</a:t>
            </a:fld>
            <a:endParaRPr lang="en-US"/>
          </a:p>
        </p:txBody>
      </p:sp>
      <p:sp>
        <p:nvSpPr>
          <p:cNvPr id="11" name="TextBox 10">
            <a:extLst>
              <a:ext uri="{FF2B5EF4-FFF2-40B4-BE49-F238E27FC236}">
                <a16:creationId xmlns:a16="http://schemas.microsoft.com/office/drawing/2014/main" id="{82C00520-6CD7-59B9-4B50-346B4907E5F7}"/>
              </a:ext>
            </a:extLst>
          </p:cNvPr>
          <p:cNvSpPr txBox="1"/>
          <p:nvPr/>
        </p:nvSpPr>
        <p:spPr>
          <a:xfrm>
            <a:off x="2410286" y="693939"/>
            <a:ext cx="9486900" cy="523220"/>
          </a:xfrm>
          <a:prstGeom prst="rect">
            <a:avLst/>
          </a:prstGeom>
          <a:noFill/>
        </p:spPr>
        <p:txBody>
          <a:bodyPr wrap="square" rtlCol="0">
            <a:spAutoFit/>
          </a:bodyPr>
          <a:lstStyle/>
          <a:p>
            <a:r>
              <a:rPr lang="en-IN" sz="2800" b="1" dirty="0"/>
              <a:t>                                                            Module 3- SVM Algorithm</a:t>
            </a:r>
          </a:p>
        </p:txBody>
      </p:sp>
      <p:sp>
        <p:nvSpPr>
          <p:cNvPr id="3" name="TextBox 2">
            <a:extLst>
              <a:ext uri="{FF2B5EF4-FFF2-40B4-BE49-F238E27FC236}">
                <a16:creationId xmlns:a16="http://schemas.microsoft.com/office/drawing/2014/main" id="{11E129B9-DA4B-3D03-7E52-4FC531DA236A}"/>
              </a:ext>
            </a:extLst>
          </p:cNvPr>
          <p:cNvSpPr txBox="1"/>
          <p:nvPr/>
        </p:nvSpPr>
        <p:spPr>
          <a:xfrm>
            <a:off x="622453" y="1996650"/>
            <a:ext cx="17043094" cy="6555641"/>
          </a:xfrm>
          <a:prstGeom prst="rect">
            <a:avLst/>
          </a:prstGeom>
          <a:noFill/>
        </p:spPr>
        <p:txBody>
          <a:bodyPr wrap="square">
            <a:spAutoFit/>
          </a:bodyPr>
          <a:lstStyle/>
          <a:p>
            <a:pPr algn="l"/>
            <a:r>
              <a:rPr lang="en-US" sz="2800" b="0" i="0" dirty="0">
                <a:solidFill>
                  <a:srgbClr val="374151"/>
                </a:solidFill>
                <a:effectLst/>
                <a:latin typeface="Söhne"/>
              </a:rPr>
              <a:t>Support Vector Machine (SVM) is a supervised learning algorithm widely used for classification and regression tasks. Its primary objective is to find the optimal hyperplane in a high-dimensional space that effectively separates different classes in the data. This hyperplane is positioned to maximize the margin, which is the distance between the hyperplane and the nearest data points of each class, known as support vectors. SVM is versatile and can handle both linear and non-linear relationships between features through the use of kernel functions, such as polynomial or radial basis function kernels.</a:t>
            </a:r>
          </a:p>
          <a:p>
            <a:pPr algn="l"/>
            <a:endParaRPr lang="en-US" sz="2800" b="0" i="0" dirty="0">
              <a:solidFill>
                <a:srgbClr val="374151"/>
              </a:solidFill>
              <a:effectLst/>
              <a:latin typeface="Söhne"/>
            </a:endParaRPr>
          </a:p>
          <a:p>
            <a:pPr algn="l"/>
            <a:r>
              <a:rPr lang="en-US" sz="2800" b="0" i="0" dirty="0">
                <a:solidFill>
                  <a:srgbClr val="374151"/>
                </a:solidFill>
                <a:effectLst/>
                <a:latin typeface="Söhne"/>
              </a:rPr>
              <a:t>In the context of COVID-19 prediction, SVM proves to be a valuable tool due to its ability to handle complex and non-linear relationships within the data. COVID-19 datasets often contain diverse factors like geographic location, demographic information, and intervention measures, contributing to intricate patterns. SVM excels in identifying support vectors that are crucial in defining decision boundaries, adapting to the non-linear dynamics of the pandemic. By discerning patterns and relationships, SVM can contribute to accurate predictions of COVID-19 trends, aiding in understanding and anticipating the impact of various factors on the spread and severity of the virus. Its adaptability and robust performance make SVM a suitable choice for the nuanced and multifaceted nature of COVID-19 prediction tasks.</a:t>
            </a:r>
          </a:p>
        </p:txBody>
      </p:sp>
    </p:spTree>
    <p:extLst>
      <p:ext uri="{BB962C8B-B14F-4D97-AF65-F5344CB8AC3E}">
        <p14:creationId xmlns:p14="http://schemas.microsoft.com/office/powerpoint/2010/main" val="3336479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15</a:t>
            </a:fld>
            <a:endParaRPr lang="en-US"/>
          </a:p>
        </p:txBody>
      </p:sp>
      <p:sp>
        <p:nvSpPr>
          <p:cNvPr id="6" name="Rectangle 5"/>
          <p:cNvSpPr/>
          <p:nvPr/>
        </p:nvSpPr>
        <p:spPr>
          <a:xfrm>
            <a:off x="5520035" y="397542"/>
            <a:ext cx="10037086" cy="1631216"/>
          </a:xfrm>
          <a:prstGeom prst="rect">
            <a:avLst/>
          </a:prstGeom>
        </p:spPr>
        <p:txBody>
          <a:bodyPr wrap="square">
            <a:spAutoFit/>
          </a:bodyPr>
          <a:lstStyle/>
          <a:p>
            <a:r>
              <a:rPr lang="en-US" sz="1600" b="1" dirty="0">
                <a:latin typeface="Times New Roman" panose="02020603050405020304" pitchFamily="18" charset="0"/>
                <a:cs typeface="Times New Roman" panose="02020603050405020304" pitchFamily="18" charset="0"/>
              </a:rPr>
              <a:t>   </a:t>
            </a:r>
            <a:r>
              <a:rPr lang="en-US" sz="3600" b="1" dirty="0">
                <a:latin typeface="Times New Roman" panose="02020603050405020304" pitchFamily="18" charset="0"/>
                <a:cs typeface="Times New Roman" panose="02020603050405020304" pitchFamily="18" charset="0"/>
              </a:rPr>
              <a:t>MODULE 4</a:t>
            </a:r>
            <a:r>
              <a:rPr lang="en-US" sz="2800" b="1" dirty="0">
                <a:latin typeface="Times New Roman" panose="02020603050405020304" pitchFamily="18" charset="0"/>
                <a:cs typeface="Times New Roman" panose="02020603050405020304" pitchFamily="18" charset="0"/>
              </a:rPr>
              <a:t>:</a:t>
            </a:r>
            <a:r>
              <a:rPr lang="en-US" sz="3200" b="1" dirty="0">
                <a:latin typeface="Times New Roman" panose="02020603050405020304" pitchFamily="18" charset="0"/>
                <a:cs typeface="Times New Roman" panose="02020603050405020304" pitchFamily="18" charset="0"/>
              </a:rPr>
              <a:t>Testing Data</a:t>
            </a:r>
          </a:p>
          <a:p>
            <a:endParaRPr lang="en-US" sz="3200" dirty="0">
              <a:latin typeface="Times New Roman" panose="02020603050405020304" pitchFamily="18" charset="0"/>
              <a:cs typeface="Times New Roman" panose="02020603050405020304" pitchFamily="18" charset="0"/>
            </a:endParaRPr>
          </a:p>
          <a:p>
            <a:endParaRPr lang="en-US" sz="3200" b="1" dirty="0">
              <a:latin typeface="Times New Roman" panose="02020603050405020304" pitchFamily="18" charset="0"/>
              <a:cs typeface="Times New Roman" panose="02020603050405020304" pitchFamily="18" charset="0"/>
            </a:endParaRPr>
          </a:p>
        </p:txBody>
      </p:sp>
      <p:pic>
        <p:nvPicPr>
          <p:cNvPr id="7" name="Picture 6" descr="A close-up of a computer screen&#10;&#10;Description automatically generated">
            <a:extLst>
              <a:ext uri="{FF2B5EF4-FFF2-40B4-BE49-F238E27FC236}">
                <a16:creationId xmlns:a16="http://schemas.microsoft.com/office/drawing/2014/main" id="{E18623DB-5791-F1CA-0C32-E07D7654E7CE}"/>
              </a:ext>
            </a:extLst>
          </p:cNvPr>
          <p:cNvPicPr>
            <a:picLocks noChangeAspect="1"/>
          </p:cNvPicPr>
          <p:nvPr/>
        </p:nvPicPr>
        <p:blipFill>
          <a:blip r:embed="rId2"/>
          <a:stretch>
            <a:fillRect/>
          </a:stretch>
        </p:blipFill>
        <p:spPr>
          <a:xfrm>
            <a:off x="2330245" y="2144164"/>
            <a:ext cx="12356308" cy="3637204"/>
          </a:xfrm>
          <a:prstGeom prst="rect">
            <a:avLst/>
          </a:prstGeom>
        </p:spPr>
      </p:pic>
      <p:sp>
        <p:nvSpPr>
          <p:cNvPr id="8" name="TextBox 7">
            <a:extLst>
              <a:ext uri="{FF2B5EF4-FFF2-40B4-BE49-F238E27FC236}">
                <a16:creationId xmlns:a16="http://schemas.microsoft.com/office/drawing/2014/main" id="{A07047E8-CF5A-C734-AACA-AE116176B9CD}"/>
              </a:ext>
            </a:extLst>
          </p:cNvPr>
          <p:cNvSpPr txBox="1"/>
          <p:nvPr/>
        </p:nvSpPr>
        <p:spPr>
          <a:xfrm rot="10800000" flipV="1">
            <a:off x="3082413" y="6793209"/>
            <a:ext cx="9979291" cy="954107"/>
          </a:xfrm>
          <a:prstGeom prst="rect">
            <a:avLst/>
          </a:prstGeom>
          <a:noFill/>
        </p:spPr>
        <p:txBody>
          <a:bodyPr wrap="square" rtlCol="0">
            <a:spAutoFit/>
          </a:bodyPr>
          <a:lstStyle/>
          <a:p>
            <a:r>
              <a:rPr lang="en-US" sz="2800">
                <a:latin typeface="Times New Roman" panose="02020603050405020304" pitchFamily="18" charset="0"/>
                <a:cs typeface="Times New Roman" panose="02020603050405020304" pitchFamily="18" charset="0"/>
              </a:rPr>
              <a:t>This would select the remaining 5% of rows, making it the validation (or testing) data for evaluating the model's performance.</a:t>
            </a:r>
            <a:endParaRPr lang="en-IN" sz="280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6584AB-48C2-AED5-5210-581F2D44F142}"/>
              </a:ext>
            </a:extLst>
          </p:cNvPr>
          <p:cNvSpPr>
            <a:spLocks noGrp="1"/>
          </p:cNvSpPr>
          <p:nvPr>
            <p:ph type="dt" sz="quarter" idx="10"/>
          </p:nvPr>
        </p:nvSpPr>
        <p:spPr/>
        <p:txBody>
          <a:bodyPr/>
          <a:lstStyle/>
          <a:p>
            <a:pPr>
              <a:defRPr/>
            </a:pPr>
            <a:fld id="{84B1D917-16EA-4D69-8845-9832B0C2F6AA}" type="datetime4">
              <a:rPr lang="en-US"/>
              <a:pPr>
                <a:defRPr/>
              </a:pPr>
              <a:t>February 8, 2024</a:t>
            </a:fld>
            <a:endParaRPr lang="en-US"/>
          </a:p>
        </p:txBody>
      </p:sp>
      <p:sp>
        <p:nvSpPr>
          <p:cNvPr id="3" name="Footer Placeholder 2">
            <a:extLst>
              <a:ext uri="{FF2B5EF4-FFF2-40B4-BE49-F238E27FC236}">
                <a16:creationId xmlns:a16="http://schemas.microsoft.com/office/drawing/2014/main" id="{CC305F68-A742-B685-DF5A-68AB203CBC8C}"/>
              </a:ext>
            </a:extLst>
          </p:cNvPr>
          <p:cNvSpPr>
            <a:spLocks noGrp="1"/>
          </p:cNvSpPr>
          <p:nvPr>
            <p:ph type="ftr" sz="quarter" idx="11"/>
          </p:nvPr>
        </p:nvSpPr>
        <p:spPr/>
        <p:txBody>
          <a:bodyPr/>
          <a:lstStyle/>
          <a:p>
            <a:pPr>
              <a:defRPr/>
            </a:pPr>
            <a:r>
              <a:rPr lang="en-IN"/>
              <a:t>DEPARTMENT OF COMPUTER SCIENCE &amp; ENGINEERING   / PROJECT TITLE</a:t>
            </a:r>
          </a:p>
        </p:txBody>
      </p:sp>
      <p:sp>
        <p:nvSpPr>
          <p:cNvPr id="4" name="Slide Number Placeholder 3">
            <a:extLst>
              <a:ext uri="{FF2B5EF4-FFF2-40B4-BE49-F238E27FC236}">
                <a16:creationId xmlns:a16="http://schemas.microsoft.com/office/drawing/2014/main" id="{ABCD7246-A036-62DF-196D-5B0DDBCF0A28}"/>
              </a:ext>
            </a:extLst>
          </p:cNvPr>
          <p:cNvSpPr>
            <a:spLocks noGrp="1"/>
          </p:cNvSpPr>
          <p:nvPr>
            <p:ph type="sldNum" sz="quarter" idx="12"/>
          </p:nvPr>
        </p:nvSpPr>
        <p:spPr/>
        <p:txBody>
          <a:bodyPr/>
          <a:lstStyle/>
          <a:p>
            <a:pPr>
              <a:defRPr/>
            </a:pPr>
            <a:fld id="{CE823998-51B1-486A-B049-55FC02F0AC2F}" type="slidenum">
              <a:rPr lang="en-US"/>
              <a:pPr>
                <a:defRPr/>
              </a:pPr>
              <a:t>16</a:t>
            </a:fld>
            <a:endParaRPr lang="en-US"/>
          </a:p>
        </p:txBody>
      </p:sp>
      <p:sp>
        <p:nvSpPr>
          <p:cNvPr id="26629" name="Rectangle 4">
            <a:extLst>
              <a:ext uri="{FF2B5EF4-FFF2-40B4-BE49-F238E27FC236}">
                <a16:creationId xmlns:a16="http://schemas.microsoft.com/office/drawing/2014/main" id="{EB8952DE-B898-012C-9BA5-1DEF90D50044}"/>
              </a:ext>
            </a:extLst>
          </p:cNvPr>
          <p:cNvSpPr>
            <a:spLocks noChangeArrowheads="1"/>
          </p:cNvSpPr>
          <p:nvPr/>
        </p:nvSpPr>
        <p:spPr bwMode="auto">
          <a:xfrm>
            <a:off x="582613" y="282575"/>
            <a:ext cx="17019587"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sz="3600" b="1">
                <a:latin typeface="Times New Roman" panose="02020603050405020304" pitchFamily="18" charset="0"/>
                <a:cs typeface="Times New Roman" panose="02020603050405020304" pitchFamily="18" charset="0"/>
              </a:rPr>
              <a:t>IMPLEMENTATION</a:t>
            </a:r>
            <a:endParaRPr lang="en-IN" altLang="en-US" sz="3600"/>
          </a:p>
        </p:txBody>
      </p:sp>
      <p:sp>
        <p:nvSpPr>
          <p:cNvPr id="26630" name="Rectangle 5">
            <a:extLst>
              <a:ext uri="{FF2B5EF4-FFF2-40B4-BE49-F238E27FC236}">
                <a16:creationId xmlns:a16="http://schemas.microsoft.com/office/drawing/2014/main" id="{8D0D93B3-3BBE-2C68-F5A6-B7848A941C68}"/>
              </a:ext>
            </a:extLst>
          </p:cNvPr>
          <p:cNvSpPr>
            <a:spLocks noChangeArrowheads="1"/>
          </p:cNvSpPr>
          <p:nvPr/>
        </p:nvSpPr>
        <p:spPr bwMode="auto">
          <a:xfrm>
            <a:off x="1039813" y="1703388"/>
            <a:ext cx="9144000" cy="403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buFont typeface="Wingdings" panose="05000000000000000000" pitchFamily="2" charset="2"/>
              <a:buChar char="Ø"/>
            </a:pPr>
            <a:r>
              <a:rPr lang="en-US" altLang="en-US" sz="3200">
                <a:latin typeface="Times New Roman" panose="02020603050405020304" pitchFamily="18" charset="0"/>
                <a:cs typeface="Times New Roman" panose="02020603050405020304" pitchFamily="18" charset="0"/>
              </a:rPr>
              <a:t>Architecture Diagram</a:t>
            </a:r>
          </a:p>
          <a:p>
            <a:pPr eaLnBrk="1" hangingPunct="1">
              <a:buFont typeface="Wingdings" panose="05000000000000000000" pitchFamily="2" charset="2"/>
              <a:buChar char="Ø"/>
            </a:pPr>
            <a:r>
              <a:rPr lang="en-US" altLang="en-US" sz="3200">
                <a:latin typeface="Times New Roman" panose="02020603050405020304" pitchFamily="18" charset="0"/>
                <a:cs typeface="Times New Roman" panose="02020603050405020304" pitchFamily="18" charset="0"/>
              </a:rPr>
              <a:t>Data –Flow Diagram</a:t>
            </a:r>
          </a:p>
          <a:p>
            <a:pPr eaLnBrk="1" hangingPunct="1">
              <a:buFont typeface="Wingdings" panose="05000000000000000000" pitchFamily="2" charset="2"/>
              <a:buChar char="Ø"/>
            </a:pPr>
            <a:r>
              <a:rPr lang="en-US" altLang="en-US" sz="3200">
                <a:latin typeface="Times New Roman" panose="02020603050405020304" pitchFamily="18" charset="0"/>
                <a:cs typeface="Times New Roman" panose="02020603050405020304" pitchFamily="18" charset="0"/>
              </a:rPr>
              <a:t>Use Case Diagram</a:t>
            </a:r>
          </a:p>
          <a:p>
            <a:pPr eaLnBrk="1" hangingPunct="1">
              <a:buFont typeface="Wingdings" panose="05000000000000000000" pitchFamily="2" charset="2"/>
              <a:buChar char="Ø"/>
            </a:pPr>
            <a:r>
              <a:rPr lang="en-US" altLang="en-US" sz="3200">
                <a:latin typeface="Times New Roman" panose="02020603050405020304" pitchFamily="18" charset="0"/>
                <a:cs typeface="Times New Roman" panose="02020603050405020304" pitchFamily="18" charset="0"/>
              </a:rPr>
              <a:t>Class Diagram</a:t>
            </a:r>
          </a:p>
          <a:p>
            <a:pPr eaLnBrk="1" hangingPunct="1">
              <a:buFont typeface="Wingdings" panose="05000000000000000000" pitchFamily="2" charset="2"/>
              <a:buChar char="Ø"/>
            </a:pPr>
            <a:r>
              <a:rPr lang="en-US" altLang="en-US" sz="3200">
                <a:latin typeface="Times New Roman" panose="02020603050405020304" pitchFamily="18" charset="0"/>
                <a:cs typeface="Times New Roman" panose="02020603050405020304" pitchFamily="18" charset="0"/>
              </a:rPr>
              <a:t>Activity Diagram</a:t>
            </a:r>
          </a:p>
          <a:p>
            <a:pPr eaLnBrk="1" hangingPunct="1">
              <a:buFont typeface="Wingdings" panose="05000000000000000000" pitchFamily="2" charset="2"/>
              <a:buChar char="Ø"/>
            </a:pPr>
            <a:r>
              <a:rPr lang="en-US" altLang="en-US" sz="3200">
                <a:latin typeface="Times New Roman" panose="02020603050405020304" pitchFamily="18" charset="0"/>
                <a:cs typeface="Times New Roman" panose="02020603050405020304" pitchFamily="18" charset="0"/>
              </a:rPr>
              <a:t>Sequence Diagram</a:t>
            </a:r>
          </a:p>
          <a:p>
            <a:pPr eaLnBrk="1" hangingPunct="1">
              <a:buFont typeface="Wingdings" panose="05000000000000000000" pitchFamily="2" charset="2"/>
              <a:buChar char="Ø"/>
            </a:pPr>
            <a:r>
              <a:rPr lang="en-US" altLang="en-US" sz="3200">
                <a:latin typeface="Times New Roman" panose="02020603050405020304" pitchFamily="18" charset="0"/>
                <a:cs typeface="Times New Roman" panose="02020603050405020304" pitchFamily="18" charset="0"/>
              </a:rPr>
              <a:t>Collaboration Diagram(If applicable)</a:t>
            </a:r>
          </a:p>
          <a:p>
            <a:pPr eaLnBrk="1" hangingPunct="1">
              <a:buFont typeface="Wingdings" panose="05000000000000000000" pitchFamily="2" charset="2"/>
              <a:buChar char="Ø"/>
            </a:pPr>
            <a:r>
              <a:rPr lang="en-US" altLang="en-US" sz="3200">
                <a:latin typeface="Times New Roman" panose="02020603050405020304" pitchFamily="18" charset="0"/>
                <a:cs typeface="Times New Roman" panose="02020603050405020304" pitchFamily="18" charset="0"/>
              </a:rPr>
              <a:t>E-R Diagram</a:t>
            </a:r>
          </a:p>
        </p:txBody>
      </p:sp>
      <p:sp>
        <p:nvSpPr>
          <p:cNvPr id="26631" name="Rectangle 6">
            <a:extLst>
              <a:ext uri="{FF2B5EF4-FFF2-40B4-BE49-F238E27FC236}">
                <a16:creationId xmlns:a16="http://schemas.microsoft.com/office/drawing/2014/main" id="{4F2A6CA2-DA91-9243-256D-8459E2092A83}"/>
              </a:ext>
            </a:extLst>
          </p:cNvPr>
          <p:cNvSpPr>
            <a:spLocks noChangeArrowheads="1"/>
          </p:cNvSpPr>
          <p:nvPr/>
        </p:nvSpPr>
        <p:spPr bwMode="auto">
          <a:xfrm>
            <a:off x="1528763" y="7743825"/>
            <a:ext cx="57959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IN" altLang="en-US" b="1">
                <a:latin typeface="Times New Roman" panose="02020603050405020304" pitchFamily="18" charset="0"/>
                <a:cs typeface="Times New Roman" panose="02020603050405020304" pitchFamily="18" charset="0"/>
              </a:rPr>
              <a:t>It’s a sample only  and may vary according to the project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019EF8-EBA2-8DC8-1971-FC1F8F1EF53E}"/>
              </a:ext>
            </a:extLst>
          </p:cNvPr>
          <p:cNvSpPr>
            <a:spLocks noGrp="1"/>
          </p:cNvSpPr>
          <p:nvPr>
            <p:ph type="dt" sz="quarter" idx="10"/>
          </p:nvPr>
        </p:nvSpPr>
        <p:spPr/>
        <p:txBody>
          <a:bodyPr/>
          <a:lstStyle/>
          <a:p>
            <a:pPr>
              <a:defRPr/>
            </a:pPr>
            <a:fld id="{84B1D917-16EA-4D69-8845-9832B0C2F6AA}" type="datetime4">
              <a:rPr lang="en-US"/>
              <a:pPr>
                <a:defRPr/>
              </a:pPr>
              <a:t>February 8, 2024</a:t>
            </a:fld>
            <a:endParaRPr lang="en-US"/>
          </a:p>
        </p:txBody>
      </p:sp>
      <p:sp>
        <p:nvSpPr>
          <p:cNvPr id="3" name="Footer Placeholder 2">
            <a:extLst>
              <a:ext uri="{FF2B5EF4-FFF2-40B4-BE49-F238E27FC236}">
                <a16:creationId xmlns:a16="http://schemas.microsoft.com/office/drawing/2014/main" id="{3CD257B6-4EF3-59FC-FB3C-C7BA420B1239}"/>
              </a:ext>
            </a:extLst>
          </p:cNvPr>
          <p:cNvSpPr>
            <a:spLocks noGrp="1"/>
          </p:cNvSpPr>
          <p:nvPr>
            <p:ph type="ftr" sz="quarter" idx="11"/>
          </p:nvPr>
        </p:nvSpPr>
        <p:spPr/>
        <p:txBody>
          <a:bodyPr/>
          <a:lstStyle/>
          <a:p>
            <a:pPr>
              <a:defRPr/>
            </a:pPr>
            <a:r>
              <a:rPr lang="en-IN"/>
              <a:t>DEPARTMENT OF COMPUTER SCIENCE &amp; ENGINEERING   / PROJECT TITLE</a:t>
            </a:r>
          </a:p>
        </p:txBody>
      </p:sp>
      <p:sp>
        <p:nvSpPr>
          <p:cNvPr id="4" name="Slide Number Placeholder 3">
            <a:extLst>
              <a:ext uri="{FF2B5EF4-FFF2-40B4-BE49-F238E27FC236}">
                <a16:creationId xmlns:a16="http://schemas.microsoft.com/office/drawing/2014/main" id="{8B65D790-8E16-0B63-B3B6-2E1E1C5A589C}"/>
              </a:ext>
            </a:extLst>
          </p:cNvPr>
          <p:cNvSpPr>
            <a:spLocks noGrp="1"/>
          </p:cNvSpPr>
          <p:nvPr>
            <p:ph type="sldNum" sz="quarter" idx="12"/>
          </p:nvPr>
        </p:nvSpPr>
        <p:spPr/>
        <p:txBody>
          <a:bodyPr/>
          <a:lstStyle/>
          <a:p>
            <a:pPr>
              <a:defRPr/>
            </a:pPr>
            <a:fld id="{D8B2084A-AD22-4201-B23B-082FDA6766D9}" type="slidenum">
              <a:rPr lang="en-US"/>
              <a:pPr>
                <a:defRPr/>
              </a:pPr>
              <a:t>17</a:t>
            </a:fld>
            <a:endParaRPr lang="en-US"/>
          </a:p>
        </p:txBody>
      </p:sp>
      <p:sp>
        <p:nvSpPr>
          <p:cNvPr id="27653" name="Rectangle 4">
            <a:extLst>
              <a:ext uri="{FF2B5EF4-FFF2-40B4-BE49-F238E27FC236}">
                <a16:creationId xmlns:a16="http://schemas.microsoft.com/office/drawing/2014/main" id="{9E16FD5C-8850-3B3D-D640-21D2B23442F0}"/>
              </a:ext>
            </a:extLst>
          </p:cNvPr>
          <p:cNvSpPr>
            <a:spLocks noChangeArrowheads="1"/>
          </p:cNvSpPr>
          <p:nvPr/>
        </p:nvSpPr>
        <p:spPr bwMode="auto">
          <a:xfrm>
            <a:off x="498475" y="768350"/>
            <a:ext cx="1652111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600" b="1">
                <a:latin typeface="Times New Roman" panose="02020603050405020304" pitchFamily="18" charset="0"/>
                <a:cs typeface="Times New Roman" panose="02020603050405020304" pitchFamily="18" charset="0"/>
              </a:rPr>
              <a:t>                                                 Architecture Diagram</a:t>
            </a:r>
          </a:p>
        </p:txBody>
      </p:sp>
      <p:sp>
        <p:nvSpPr>
          <p:cNvPr id="27654" name="TextBox 5">
            <a:extLst>
              <a:ext uri="{FF2B5EF4-FFF2-40B4-BE49-F238E27FC236}">
                <a16:creationId xmlns:a16="http://schemas.microsoft.com/office/drawing/2014/main" id="{3C220EFD-3219-4BD8-653F-A4CAEBF9A4FC}"/>
              </a:ext>
            </a:extLst>
          </p:cNvPr>
          <p:cNvSpPr txBox="1">
            <a:spLocks noChangeArrowheads="1"/>
          </p:cNvSpPr>
          <p:nvPr/>
        </p:nvSpPr>
        <p:spPr bwMode="auto">
          <a:xfrm>
            <a:off x="873125" y="2452688"/>
            <a:ext cx="169164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endParaRPr lang="en-IN" altLang="en-US"/>
          </a:p>
          <a:p>
            <a:pPr eaLnBrk="1" hangingPunct="1"/>
            <a:r>
              <a:rPr lang="en-IN" altLang="en-US"/>
              <a:t> </a:t>
            </a:r>
          </a:p>
        </p:txBody>
      </p:sp>
      <p:sp>
        <p:nvSpPr>
          <p:cNvPr id="27655" name="Rectangle 6">
            <a:extLst>
              <a:ext uri="{FF2B5EF4-FFF2-40B4-BE49-F238E27FC236}">
                <a16:creationId xmlns:a16="http://schemas.microsoft.com/office/drawing/2014/main" id="{1BA01755-B66B-4575-D688-0708FA67D8BE}"/>
              </a:ext>
            </a:extLst>
          </p:cNvPr>
          <p:cNvSpPr>
            <a:spLocks noChangeArrowheads="1"/>
          </p:cNvSpPr>
          <p:nvPr/>
        </p:nvSpPr>
        <p:spPr bwMode="auto">
          <a:xfrm>
            <a:off x="873125" y="7114830"/>
            <a:ext cx="16310693"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US" sz="2400">
                <a:latin typeface="Times New Roman" panose="02020603050405020304" pitchFamily="18" charset="0"/>
                <a:cs typeface="Times New Roman" panose="02020603050405020304" pitchFamily="18" charset="0"/>
              </a:rPr>
              <a:t>The architecture begins with the collection of COVID-19 data, followed by the creation of a structured dataset that undergoes preprocessing steps such as cleaning, normalization, and handling of missing values. The dataset is then split into training and testing sets. The training set is employed to train machine learning models, resulting in a trained model capable of making predictions. Subsequently, the model's performance is evaluated using the testing set, employing metrics like accuracy and precision. Finally, the results are visually represented through graphical representations, providing insights into the effectiveness of the trained model in handling COVID-19 data.</a:t>
            </a:r>
            <a:endParaRPr lang="en-IN" altLang="en-US" sz="2400" b="1">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8E77EAC-7C4F-7A58-25EA-78AC9CD1C454}"/>
              </a:ext>
            </a:extLst>
          </p:cNvPr>
          <p:cNvPicPr>
            <a:picLocks noChangeAspect="1"/>
          </p:cNvPicPr>
          <p:nvPr/>
        </p:nvPicPr>
        <p:blipFill>
          <a:blip r:embed="rId2"/>
          <a:stretch>
            <a:fillRect/>
          </a:stretch>
        </p:blipFill>
        <p:spPr>
          <a:xfrm>
            <a:off x="1719944" y="1617898"/>
            <a:ext cx="14372091" cy="5603421"/>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A50CD0-D30B-7728-EAC0-A1981008F934}"/>
              </a:ext>
            </a:extLst>
          </p:cNvPr>
          <p:cNvSpPr>
            <a:spLocks noGrp="1"/>
          </p:cNvSpPr>
          <p:nvPr>
            <p:ph type="dt" sz="quarter" idx="10"/>
          </p:nvPr>
        </p:nvSpPr>
        <p:spPr/>
        <p:txBody>
          <a:bodyPr/>
          <a:lstStyle/>
          <a:p>
            <a:pPr>
              <a:defRPr/>
            </a:pPr>
            <a:fld id="{84B1D917-16EA-4D69-8845-9832B0C2F6AA}" type="datetime4">
              <a:rPr lang="en-US"/>
              <a:pPr>
                <a:defRPr/>
              </a:pPr>
              <a:t>February 8, 2024</a:t>
            </a:fld>
            <a:endParaRPr lang="en-US"/>
          </a:p>
        </p:txBody>
      </p:sp>
      <p:sp>
        <p:nvSpPr>
          <p:cNvPr id="3" name="Footer Placeholder 2">
            <a:extLst>
              <a:ext uri="{FF2B5EF4-FFF2-40B4-BE49-F238E27FC236}">
                <a16:creationId xmlns:a16="http://schemas.microsoft.com/office/drawing/2014/main" id="{17186A97-F107-ED93-430C-6B88FA214B9E}"/>
              </a:ext>
            </a:extLst>
          </p:cNvPr>
          <p:cNvSpPr>
            <a:spLocks noGrp="1"/>
          </p:cNvSpPr>
          <p:nvPr>
            <p:ph type="ftr" sz="quarter" idx="11"/>
          </p:nvPr>
        </p:nvSpPr>
        <p:spPr/>
        <p:txBody>
          <a:bodyPr/>
          <a:lstStyle/>
          <a:p>
            <a:pPr>
              <a:defRPr/>
            </a:pPr>
            <a:r>
              <a:rPr lang="en-IN"/>
              <a:t>DEPARTMENT OF COMPUTER SCIENCE &amp; ENGINEERING   / PROJECT TITLE</a:t>
            </a:r>
          </a:p>
        </p:txBody>
      </p:sp>
      <p:sp>
        <p:nvSpPr>
          <p:cNvPr id="4" name="Slide Number Placeholder 3">
            <a:extLst>
              <a:ext uri="{FF2B5EF4-FFF2-40B4-BE49-F238E27FC236}">
                <a16:creationId xmlns:a16="http://schemas.microsoft.com/office/drawing/2014/main" id="{09C41EBA-9069-519A-85E0-4F3AE6B7C024}"/>
              </a:ext>
            </a:extLst>
          </p:cNvPr>
          <p:cNvSpPr>
            <a:spLocks noGrp="1"/>
          </p:cNvSpPr>
          <p:nvPr>
            <p:ph type="sldNum" sz="quarter" idx="12"/>
          </p:nvPr>
        </p:nvSpPr>
        <p:spPr/>
        <p:txBody>
          <a:bodyPr/>
          <a:lstStyle/>
          <a:p>
            <a:pPr>
              <a:defRPr/>
            </a:pPr>
            <a:fld id="{3DE3341D-D3DF-4EEC-AFCC-84A5B4C8C0F2}" type="slidenum">
              <a:rPr lang="en-US"/>
              <a:pPr>
                <a:defRPr/>
              </a:pPr>
              <a:t>18</a:t>
            </a:fld>
            <a:endParaRPr lang="en-US"/>
          </a:p>
        </p:txBody>
      </p:sp>
      <p:sp>
        <p:nvSpPr>
          <p:cNvPr id="28677" name="Rectangle 4">
            <a:extLst>
              <a:ext uri="{FF2B5EF4-FFF2-40B4-BE49-F238E27FC236}">
                <a16:creationId xmlns:a16="http://schemas.microsoft.com/office/drawing/2014/main" id="{AC9BEECC-53F9-32EF-2BF8-A4A795BAA6B6}"/>
              </a:ext>
            </a:extLst>
          </p:cNvPr>
          <p:cNvSpPr>
            <a:spLocks noChangeArrowheads="1"/>
          </p:cNvSpPr>
          <p:nvPr/>
        </p:nvSpPr>
        <p:spPr bwMode="auto">
          <a:xfrm>
            <a:off x="774700" y="595313"/>
            <a:ext cx="17014825"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600" b="1">
                <a:latin typeface="Times New Roman" panose="02020603050405020304" pitchFamily="18" charset="0"/>
                <a:cs typeface="Times New Roman" panose="02020603050405020304" pitchFamily="18" charset="0"/>
              </a:rPr>
              <a:t>                                                  Data –Flow Diagram</a:t>
            </a:r>
          </a:p>
        </p:txBody>
      </p:sp>
      <p:sp>
        <p:nvSpPr>
          <p:cNvPr id="28680" name="TextBox 7">
            <a:extLst>
              <a:ext uri="{FF2B5EF4-FFF2-40B4-BE49-F238E27FC236}">
                <a16:creationId xmlns:a16="http://schemas.microsoft.com/office/drawing/2014/main" id="{59C97780-A779-B7D7-B970-6231027B35D0}"/>
              </a:ext>
            </a:extLst>
          </p:cNvPr>
          <p:cNvSpPr txBox="1">
            <a:spLocks noChangeArrowheads="1"/>
          </p:cNvSpPr>
          <p:nvPr/>
        </p:nvSpPr>
        <p:spPr bwMode="auto">
          <a:xfrm>
            <a:off x="1138688" y="6961188"/>
            <a:ext cx="1628667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US" sz="2400">
                <a:latin typeface="Times New Roman" panose="02020603050405020304" pitchFamily="18" charset="0"/>
                <a:cs typeface="Times New Roman" panose="02020603050405020304" pitchFamily="18" charset="0"/>
              </a:rPr>
              <a:t>The process of developing a model for COVID-19 prediction involves several key steps depicted in a Data-Flow Diagram. The journey begins with the collection of a COVID-19 dataset, followed by meticulous data preprocessing to ensure quality and relevance. Subsequently, correlation analysis is performed to identify relationships between variables. The dataset is then divided into training and testing sets for model development and evaluation. The training set is utilized to train predictive models, employing various algorithms. Once the models are trained, their performance is rigorously evaluated using the testing set, gauging their efficacy in forecasting COVID-19 outcomes.</a:t>
            </a:r>
            <a:endParaRPr lang="en-IN" altLang="en-US" sz="2400"/>
          </a:p>
        </p:txBody>
      </p:sp>
      <p:pic>
        <p:nvPicPr>
          <p:cNvPr id="6" name="Picture 5">
            <a:extLst>
              <a:ext uri="{FF2B5EF4-FFF2-40B4-BE49-F238E27FC236}">
                <a16:creationId xmlns:a16="http://schemas.microsoft.com/office/drawing/2014/main" id="{8C0B2A56-C6B7-EBB8-5A8B-C6A9C25EA6A4}"/>
              </a:ext>
            </a:extLst>
          </p:cNvPr>
          <p:cNvPicPr>
            <a:picLocks noChangeAspect="1"/>
          </p:cNvPicPr>
          <p:nvPr/>
        </p:nvPicPr>
        <p:blipFill>
          <a:blip r:embed="rId2"/>
          <a:stretch>
            <a:fillRect/>
          </a:stretch>
        </p:blipFill>
        <p:spPr>
          <a:xfrm>
            <a:off x="2760453" y="1452563"/>
            <a:ext cx="12387531" cy="5508626"/>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ate Placeholder 1">
            <a:extLst>
              <a:ext uri="{FF2B5EF4-FFF2-40B4-BE49-F238E27FC236}">
                <a16:creationId xmlns:a16="http://schemas.microsoft.com/office/drawing/2014/main" id="{DCB3ADCC-09DE-18A4-3A21-71425FA14C49}"/>
              </a:ext>
            </a:extLst>
          </p:cNvPr>
          <p:cNvSpPr>
            <a:spLocks noGrp="1"/>
          </p:cNvSpPr>
          <p:nvPr>
            <p:ph type="dt" sz="half" idx="10"/>
          </p:nvPr>
        </p:nvSpPr>
        <p:spPr>
          <a:xfrm>
            <a:off x="1645921" y="9689678"/>
            <a:ext cx="3708407" cy="547688"/>
          </a:xfrm>
        </p:spPr>
        <p:txBody>
          <a:bodyPr/>
          <a:lstStyle/>
          <a:p>
            <a:fld id="{84B1D917-16EA-4D69-8845-9832B0C2F6AA}" type="datetime4">
              <a:rPr lang="en-US" smtClean="0"/>
              <a:pPr/>
              <a:t>February 8, 2024</a:t>
            </a:fld>
            <a:endParaRPr lang="en-US"/>
          </a:p>
        </p:txBody>
      </p:sp>
      <p:sp>
        <p:nvSpPr>
          <p:cNvPr id="9" name="Footer Placeholder 2">
            <a:extLst>
              <a:ext uri="{FF2B5EF4-FFF2-40B4-BE49-F238E27FC236}">
                <a16:creationId xmlns:a16="http://schemas.microsoft.com/office/drawing/2014/main" id="{94AC5DC4-32FF-6300-8E73-C9D66E0A924C}"/>
              </a:ext>
            </a:extLst>
          </p:cNvPr>
          <p:cNvSpPr>
            <a:spLocks noGrp="1"/>
          </p:cNvSpPr>
          <p:nvPr>
            <p:ph type="ftr" sz="quarter" idx="11"/>
          </p:nvPr>
        </p:nvSpPr>
        <p:spPr>
          <a:xfrm>
            <a:off x="5529278" y="9689678"/>
            <a:ext cx="7234206" cy="547688"/>
          </a:xfrm>
        </p:spPr>
        <p:txBody>
          <a:bodyPr/>
          <a:lstStyle/>
          <a:p>
            <a:r>
              <a:rPr lang="en-IN"/>
              <a:t>DEPARTMENT OF COMPUTER SCIENCE &amp; ENGINEERING   / PROJECT TITLE</a:t>
            </a:r>
          </a:p>
        </p:txBody>
      </p:sp>
      <p:sp>
        <p:nvSpPr>
          <p:cNvPr id="10" name="Slide Number Placeholder 3">
            <a:extLst>
              <a:ext uri="{FF2B5EF4-FFF2-40B4-BE49-F238E27FC236}">
                <a16:creationId xmlns:a16="http://schemas.microsoft.com/office/drawing/2014/main" id="{3BE2DFDE-EA86-E4DC-1F7A-C0E204530637}"/>
              </a:ext>
            </a:extLst>
          </p:cNvPr>
          <p:cNvSpPr>
            <a:spLocks noGrp="1"/>
          </p:cNvSpPr>
          <p:nvPr>
            <p:ph type="sldNum" sz="quarter" idx="12"/>
          </p:nvPr>
        </p:nvSpPr>
        <p:spPr>
          <a:xfrm>
            <a:off x="14850688" y="9689678"/>
            <a:ext cx="1968038" cy="547688"/>
          </a:xfrm>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19</a:t>
            </a:fld>
            <a:endParaRPr lang="en-US"/>
          </a:p>
        </p:txBody>
      </p:sp>
      <p:sp>
        <p:nvSpPr>
          <p:cNvPr id="11" name="Rectangle 10">
            <a:extLst>
              <a:ext uri="{FF2B5EF4-FFF2-40B4-BE49-F238E27FC236}">
                <a16:creationId xmlns:a16="http://schemas.microsoft.com/office/drawing/2014/main" id="{D39F23EE-0570-F59A-83CF-057BE40D58F8}"/>
              </a:ext>
            </a:extLst>
          </p:cNvPr>
          <p:cNvSpPr/>
          <p:nvPr/>
        </p:nvSpPr>
        <p:spPr>
          <a:xfrm>
            <a:off x="7023917" y="276629"/>
            <a:ext cx="9144000" cy="646331"/>
          </a:xfrm>
          <a:prstGeom prst="rect">
            <a:avLst/>
          </a:prstGeom>
        </p:spPr>
        <p:txBody>
          <a:bodyPr>
            <a:spAutoFit/>
          </a:bodyPr>
          <a:lstStyle/>
          <a:p>
            <a:r>
              <a:rPr lang="en-US" sz="3600" b="1" dirty="0">
                <a:latin typeface="Times New Roman" panose="02020603050405020304" pitchFamily="18" charset="0"/>
                <a:cs typeface="Times New Roman" panose="02020603050405020304" pitchFamily="18" charset="0"/>
              </a:rPr>
              <a:t>Use Case Diagram</a:t>
            </a:r>
          </a:p>
        </p:txBody>
      </p:sp>
      <p:sp>
        <p:nvSpPr>
          <p:cNvPr id="12" name="Rectangle: Rounded Corners 11">
            <a:extLst>
              <a:ext uri="{FF2B5EF4-FFF2-40B4-BE49-F238E27FC236}">
                <a16:creationId xmlns:a16="http://schemas.microsoft.com/office/drawing/2014/main" id="{3FB991E5-82B4-E684-D267-921B1BE8BFCA}"/>
              </a:ext>
            </a:extLst>
          </p:cNvPr>
          <p:cNvSpPr/>
          <p:nvPr/>
        </p:nvSpPr>
        <p:spPr>
          <a:xfrm>
            <a:off x="5354327" y="3156155"/>
            <a:ext cx="1872383" cy="855406"/>
          </a:xfrm>
          <a:prstGeom prst="round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A9DBF9AE-9A76-07D3-7D75-F32099700980}"/>
              </a:ext>
            </a:extLst>
          </p:cNvPr>
          <p:cNvSpPr txBox="1"/>
          <p:nvPr/>
        </p:nvSpPr>
        <p:spPr>
          <a:xfrm>
            <a:off x="5354327" y="3156155"/>
            <a:ext cx="1872383" cy="707886"/>
          </a:xfrm>
          <a:prstGeom prst="rect">
            <a:avLst/>
          </a:prstGeom>
          <a:noFill/>
        </p:spPr>
        <p:txBody>
          <a:bodyPr wrap="square" rtlCol="0">
            <a:spAutoFit/>
          </a:bodyPr>
          <a:lstStyle/>
          <a:p>
            <a:r>
              <a:rPr lang="en-IN" sz="2000" dirty="0"/>
              <a:t>COVID-19 Analysis system</a:t>
            </a:r>
          </a:p>
        </p:txBody>
      </p:sp>
      <p:sp>
        <p:nvSpPr>
          <p:cNvPr id="14" name="Oval 13">
            <a:extLst>
              <a:ext uri="{FF2B5EF4-FFF2-40B4-BE49-F238E27FC236}">
                <a16:creationId xmlns:a16="http://schemas.microsoft.com/office/drawing/2014/main" id="{68DFBC15-3BCF-F2A1-A599-EF2ECB26FCD9}"/>
              </a:ext>
            </a:extLst>
          </p:cNvPr>
          <p:cNvSpPr/>
          <p:nvPr/>
        </p:nvSpPr>
        <p:spPr>
          <a:xfrm>
            <a:off x="6105832" y="5840361"/>
            <a:ext cx="339213" cy="383458"/>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5" name="Straight Connector 14">
            <a:extLst>
              <a:ext uri="{FF2B5EF4-FFF2-40B4-BE49-F238E27FC236}">
                <a16:creationId xmlns:a16="http://schemas.microsoft.com/office/drawing/2014/main" id="{AE9D5DD3-8FD3-3EB0-B676-225B81C8225E}"/>
              </a:ext>
            </a:extLst>
          </p:cNvPr>
          <p:cNvCxnSpPr>
            <a:cxnSpLocks/>
            <a:stCxn id="14" idx="4"/>
          </p:cNvCxnSpPr>
          <p:nvPr/>
        </p:nvCxnSpPr>
        <p:spPr>
          <a:xfrm>
            <a:off x="6275439" y="6223819"/>
            <a:ext cx="0" cy="366712"/>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5DFACF8-588F-EA06-83EC-804CB91C320F}"/>
              </a:ext>
            </a:extLst>
          </p:cNvPr>
          <p:cNvCxnSpPr>
            <a:cxnSpLocks/>
            <a:stCxn id="14" idx="4"/>
          </p:cNvCxnSpPr>
          <p:nvPr/>
        </p:nvCxnSpPr>
        <p:spPr>
          <a:xfrm>
            <a:off x="6275439" y="6223819"/>
            <a:ext cx="169606" cy="191681"/>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383D716-3DBF-0262-7615-B122FC2B4B23}"/>
              </a:ext>
            </a:extLst>
          </p:cNvPr>
          <p:cNvCxnSpPr>
            <a:cxnSpLocks/>
            <a:stCxn id="14" idx="4"/>
          </p:cNvCxnSpPr>
          <p:nvPr/>
        </p:nvCxnSpPr>
        <p:spPr>
          <a:xfrm flipH="1">
            <a:off x="6105831" y="6223819"/>
            <a:ext cx="169608" cy="191681"/>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1629EE1-47E9-7F6F-E64B-429546BFCC10}"/>
              </a:ext>
            </a:extLst>
          </p:cNvPr>
          <p:cNvCxnSpPr/>
          <p:nvPr/>
        </p:nvCxnSpPr>
        <p:spPr>
          <a:xfrm>
            <a:off x="6275439" y="6590531"/>
            <a:ext cx="169606" cy="208475"/>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8A15649-DB1A-97B1-3F36-441A08F03415}"/>
              </a:ext>
            </a:extLst>
          </p:cNvPr>
          <p:cNvCxnSpPr/>
          <p:nvPr/>
        </p:nvCxnSpPr>
        <p:spPr>
          <a:xfrm flipH="1">
            <a:off x="6105831" y="6590531"/>
            <a:ext cx="169608" cy="208475"/>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4A4375D1-4F3A-9900-B225-585701841593}"/>
              </a:ext>
            </a:extLst>
          </p:cNvPr>
          <p:cNvSpPr/>
          <p:nvPr/>
        </p:nvSpPr>
        <p:spPr>
          <a:xfrm>
            <a:off x="9365226" y="1474839"/>
            <a:ext cx="4586748" cy="3524864"/>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a:extLst>
              <a:ext uri="{FF2B5EF4-FFF2-40B4-BE49-F238E27FC236}">
                <a16:creationId xmlns:a16="http://schemas.microsoft.com/office/drawing/2014/main" id="{ACB73523-FDD3-D505-F6EA-D77CEBC855B4}"/>
              </a:ext>
            </a:extLst>
          </p:cNvPr>
          <p:cNvSpPr/>
          <p:nvPr/>
        </p:nvSpPr>
        <p:spPr>
          <a:xfrm>
            <a:off x="9365226" y="5840361"/>
            <a:ext cx="4586745" cy="1902542"/>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Oval 21">
            <a:extLst>
              <a:ext uri="{FF2B5EF4-FFF2-40B4-BE49-F238E27FC236}">
                <a16:creationId xmlns:a16="http://schemas.microsoft.com/office/drawing/2014/main" id="{D800B9B4-776B-D756-9032-A852C2A8529D}"/>
              </a:ext>
            </a:extLst>
          </p:cNvPr>
          <p:cNvSpPr/>
          <p:nvPr/>
        </p:nvSpPr>
        <p:spPr>
          <a:xfrm>
            <a:off x="10154263" y="1651682"/>
            <a:ext cx="3008670" cy="64921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Oval 22">
            <a:extLst>
              <a:ext uri="{FF2B5EF4-FFF2-40B4-BE49-F238E27FC236}">
                <a16:creationId xmlns:a16="http://schemas.microsoft.com/office/drawing/2014/main" id="{C8772914-24FA-5CB6-788E-E094C9D2865A}"/>
              </a:ext>
            </a:extLst>
          </p:cNvPr>
          <p:cNvSpPr/>
          <p:nvPr/>
        </p:nvSpPr>
        <p:spPr>
          <a:xfrm>
            <a:off x="10154263" y="2477741"/>
            <a:ext cx="3008669" cy="64921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Oval 23">
            <a:extLst>
              <a:ext uri="{FF2B5EF4-FFF2-40B4-BE49-F238E27FC236}">
                <a16:creationId xmlns:a16="http://schemas.microsoft.com/office/drawing/2014/main" id="{2A52ACBD-E870-FA3A-72D0-B8FCEAF370EC}"/>
              </a:ext>
            </a:extLst>
          </p:cNvPr>
          <p:cNvSpPr/>
          <p:nvPr/>
        </p:nvSpPr>
        <p:spPr>
          <a:xfrm>
            <a:off x="10154263" y="3267366"/>
            <a:ext cx="3008669" cy="64921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Oval 24">
            <a:extLst>
              <a:ext uri="{FF2B5EF4-FFF2-40B4-BE49-F238E27FC236}">
                <a16:creationId xmlns:a16="http://schemas.microsoft.com/office/drawing/2014/main" id="{55D4BEA0-C555-6D81-9DC9-A3DA4661F013}"/>
              </a:ext>
            </a:extLst>
          </p:cNvPr>
          <p:cNvSpPr/>
          <p:nvPr/>
        </p:nvSpPr>
        <p:spPr>
          <a:xfrm>
            <a:off x="10154263" y="6032090"/>
            <a:ext cx="3008669" cy="64921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Oval 25">
            <a:extLst>
              <a:ext uri="{FF2B5EF4-FFF2-40B4-BE49-F238E27FC236}">
                <a16:creationId xmlns:a16="http://schemas.microsoft.com/office/drawing/2014/main" id="{F060D146-9E61-4C61-D6D8-1AD7D519E65F}"/>
              </a:ext>
            </a:extLst>
          </p:cNvPr>
          <p:cNvSpPr/>
          <p:nvPr/>
        </p:nvSpPr>
        <p:spPr>
          <a:xfrm>
            <a:off x="10154263" y="4133534"/>
            <a:ext cx="3008669" cy="64921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Eva</a:t>
            </a:r>
          </a:p>
        </p:txBody>
      </p:sp>
      <p:sp>
        <p:nvSpPr>
          <p:cNvPr id="27" name="Oval 26">
            <a:extLst>
              <a:ext uri="{FF2B5EF4-FFF2-40B4-BE49-F238E27FC236}">
                <a16:creationId xmlns:a16="http://schemas.microsoft.com/office/drawing/2014/main" id="{2D70CA35-6795-D5D9-2175-577EC5E726DE}"/>
              </a:ext>
            </a:extLst>
          </p:cNvPr>
          <p:cNvSpPr/>
          <p:nvPr/>
        </p:nvSpPr>
        <p:spPr>
          <a:xfrm>
            <a:off x="10154263" y="6879860"/>
            <a:ext cx="3008669" cy="64921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6E7826FA-FA4B-9A5D-12F8-D5AAB33BDCA2}"/>
              </a:ext>
            </a:extLst>
          </p:cNvPr>
          <p:cNvSpPr txBox="1"/>
          <p:nvPr/>
        </p:nvSpPr>
        <p:spPr>
          <a:xfrm>
            <a:off x="5258131" y="6843300"/>
            <a:ext cx="2034615" cy="400110"/>
          </a:xfrm>
          <a:prstGeom prst="rect">
            <a:avLst/>
          </a:prstGeom>
          <a:noFill/>
        </p:spPr>
        <p:txBody>
          <a:bodyPr wrap="square" rtlCol="0">
            <a:spAutoFit/>
          </a:bodyPr>
          <a:lstStyle/>
          <a:p>
            <a:r>
              <a:rPr lang="en-IN" sz="2000" dirty="0"/>
              <a:t>            User</a:t>
            </a:r>
          </a:p>
        </p:txBody>
      </p:sp>
      <p:cxnSp>
        <p:nvCxnSpPr>
          <p:cNvPr id="29" name="Straight Connector 28">
            <a:extLst>
              <a:ext uri="{FF2B5EF4-FFF2-40B4-BE49-F238E27FC236}">
                <a16:creationId xmlns:a16="http://schemas.microsoft.com/office/drawing/2014/main" id="{CE6346E0-CBF7-2206-552B-3D15FDDFDFDF}"/>
              </a:ext>
            </a:extLst>
          </p:cNvPr>
          <p:cNvCxnSpPr>
            <a:cxnSpLocks/>
            <a:stCxn id="13" idx="3"/>
            <a:endCxn id="22" idx="2"/>
          </p:cNvCxnSpPr>
          <p:nvPr/>
        </p:nvCxnSpPr>
        <p:spPr>
          <a:xfrm flipV="1">
            <a:off x="7226710" y="1976290"/>
            <a:ext cx="2927553" cy="1533808"/>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761E2AB-8EE7-7E20-0675-1F9405B3E081}"/>
              </a:ext>
            </a:extLst>
          </p:cNvPr>
          <p:cNvCxnSpPr>
            <a:cxnSpLocks/>
            <a:stCxn id="13" idx="3"/>
            <a:endCxn id="24" idx="2"/>
          </p:cNvCxnSpPr>
          <p:nvPr/>
        </p:nvCxnSpPr>
        <p:spPr>
          <a:xfrm>
            <a:off x="7226710" y="3510098"/>
            <a:ext cx="2927553" cy="81876"/>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C4F4FD6-FA81-E17B-EEE6-1B14EB78F8DE}"/>
              </a:ext>
            </a:extLst>
          </p:cNvPr>
          <p:cNvCxnSpPr>
            <a:cxnSpLocks/>
            <a:stCxn id="13" idx="3"/>
            <a:endCxn id="26" idx="2"/>
          </p:cNvCxnSpPr>
          <p:nvPr/>
        </p:nvCxnSpPr>
        <p:spPr>
          <a:xfrm>
            <a:off x="7226710" y="3510098"/>
            <a:ext cx="2927553" cy="948044"/>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FC552EA-FE14-1C76-D5D9-1F2165EE752A}"/>
              </a:ext>
            </a:extLst>
          </p:cNvPr>
          <p:cNvCxnSpPr>
            <a:cxnSpLocks/>
            <a:stCxn id="13" idx="3"/>
            <a:endCxn id="23" idx="2"/>
          </p:cNvCxnSpPr>
          <p:nvPr/>
        </p:nvCxnSpPr>
        <p:spPr>
          <a:xfrm flipV="1">
            <a:off x="7226710" y="2802349"/>
            <a:ext cx="2927553" cy="707749"/>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34DB0D-3976-7029-AE67-76BD30B17B82}"/>
              </a:ext>
            </a:extLst>
          </p:cNvPr>
          <p:cNvCxnSpPr>
            <a:cxnSpLocks/>
            <a:stCxn id="14" idx="6"/>
            <a:endCxn id="25" idx="2"/>
          </p:cNvCxnSpPr>
          <p:nvPr/>
        </p:nvCxnSpPr>
        <p:spPr>
          <a:xfrm>
            <a:off x="6445045" y="6032090"/>
            <a:ext cx="3709218" cy="324608"/>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AC55399-C2C6-840C-1612-985B1CBFCF7D}"/>
              </a:ext>
            </a:extLst>
          </p:cNvPr>
          <p:cNvCxnSpPr>
            <a:cxnSpLocks/>
            <a:stCxn id="14" idx="6"/>
            <a:endCxn id="27" idx="2"/>
          </p:cNvCxnSpPr>
          <p:nvPr/>
        </p:nvCxnSpPr>
        <p:spPr>
          <a:xfrm>
            <a:off x="6445045" y="6032090"/>
            <a:ext cx="3709218" cy="1172378"/>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7EDBE13B-4CB0-A0BC-85AA-AB79EE6E2928}"/>
              </a:ext>
            </a:extLst>
          </p:cNvPr>
          <p:cNvSpPr txBox="1"/>
          <p:nvPr/>
        </p:nvSpPr>
        <p:spPr>
          <a:xfrm>
            <a:off x="10503482" y="6116058"/>
            <a:ext cx="2310230" cy="369332"/>
          </a:xfrm>
          <a:prstGeom prst="rect">
            <a:avLst/>
          </a:prstGeom>
          <a:noFill/>
        </p:spPr>
        <p:txBody>
          <a:bodyPr wrap="square" rtlCol="0">
            <a:spAutoFit/>
          </a:bodyPr>
          <a:lstStyle/>
          <a:p>
            <a:r>
              <a:rPr lang="en-IN" dirty="0"/>
              <a:t>Request Data Analysis</a:t>
            </a:r>
          </a:p>
        </p:txBody>
      </p:sp>
      <p:sp>
        <p:nvSpPr>
          <p:cNvPr id="36" name="TextBox 35">
            <a:extLst>
              <a:ext uri="{FF2B5EF4-FFF2-40B4-BE49-F238E27FC236}">
                <a16:creationId xmlns:a16="http://schemas.microsoft.com/office/drawing/2014/main" id="{6C1ED01B-7C53-298A-E33F-85B944C82AD0}"/>
              </a:ext>
            </a:extLst>
          </p:cNvPr>
          <p:cNvSpPr txBox="1"/>
          <p:nvPr/>
        </p:nvSpPr>
        <p:spPr>
          <a:xfrm>
            <a:off x="11010292" y="6843587"/>
            <a:ext cx="1952916" cy="646331"/>
          </a:xfrm>
          <a:prstGeom prst="rect">
            <a:avLst/>
          </a:prstGeom>
          <a:noFill/>
        </p:spPr>
        <p:txBody>
          <a:bodyPr wrap="square" rtlCol="0">
            <a:spAutoFit/>
          </a:bodyPr>
          <a:lstStyle/>
          <a:p>
            <a:r>
              <a:rPr lang="en-IN" dirty="0"/>
              <a:t>View Model Performance</a:t>
            </a:r>
          </a:p>
        </p:txBody>
      </p:sp>
      <p:sp>
        <p:nvSpPr>
          <p:cNvPr id="37" name="TextBox 36">
            <a:extLst>
              <a:ext uri="{FF2B5EF4-FFF2-40B4-BE49-F238E27FC236}">
                <a16:creationId xmlns:a16="http://schemas.microsoft.com/office/drawing/2014/main" id="{08ED0B82-BB0D-C9EC-23C2-A1A68BA92F76}"/>
              </a:ext>
            </a:extLst>
          </p:cNvPr>
          <p:cNvSpPr txBox="1"/>
          <p:nvPr/>
        </p:nvSpPr>
        <p:spPr>
          <a:xfrm>
            <a:off x="10692581" y="1814052"/>
            <a:ext cx="1932038" cy="369332"/>
          </a:xfrm>
          <a:prstGeom prst="rect">
            <a:avLst/>
          </a:prstGeom>
          <a:noFill/>
        </p:spPr>
        <p:txBody>
          <a:bodyPr wrap="square" rtlCol="0">
            <a:spAutoFit/>
          </a:bodyPr>
          <a:lstStyle/>
          <a:p>
            <a:r>
              <a:rPr lang="en-IN" dirty="0"/>
              <a:t>Preprocess data</a:t>
            </a:r>
          </a:p>
        </p:txBody>
      </p:sp>
      <p:sp>
        <p:nvSpPr>
          <p:cNvPr id="38" name="TextBox 37">
            <a:extLst>
              <a:ext uri="{FF2B5EF4-FFF2-40B4-BE49-F238E27FC236}">
                <a16:creationId xmlns:a16="http://schemas.microsoft.com/office/drawing/2014/main" id="{EB96B310-3B4A-D326-FC8D-9A657B5A2462}"/>
              </a:ext>
            </a:extLst>
          </p:cNvPr>
          <p:cNvSpPr txBox="1"/>
          <p:nvPr/>
        </p:nvSpPr>
        <p:spPr>
          <a:xfrm>
            <a:off x="11087102" y="2566832"/>
            <a:ext cx="1755058" cy="369332"/>
          </a:xfrm>
          <a:prstGeom prst="rect">
            <a:avLst/>
          </a:prstGeom>
          <a:noFill/>
        </p:spPr>
        <p:txBody>
          <a:bodyPr wrap="square" rtlCol="0">
            <a:spAutoFit/>
          </a:bodyPr>
          <a:lstStyle/>
          <a:p>
            <a:r>
              <a:rPr lang="en-IN" dirty="0"/>
              <a:t>Split Data</a:t>
            </a:r>
          </a:p>
        </p:txBody>
      </p:sp>
      <p:sp>
        <p:nvSpPr>
          <p:cNvPr id="39" name="TextBox 38">
            <a:extLst>
              <a:ext uri="{FF2B5EF4-FFF2-40B4-BE49-F238E27FC236}">
                <a16:creationId xmlns:a16="http://schemas.microsoft.com/office/drawing/2014/main" id="{206B4EDD-A167-251A-F424-BC718B63D5F7}"/>
              </a:ext>
            </a:extLst>
          </p:cNvPr>
          <p:cNvSpPr txBox="1"/>
          <p:nvPr/>
        </p:nvSpPr>
        <p:spPr>
          <a:xfrm>
            <a:off x="11020731" y="3369228"/>
            <a:ext cx="1932038" cy="369332"/>
          </a:xfrm>
          <a:prstGeom prst="rect">
            <a:avLst/>
          </a:prstGeom>
          <a:noFill/>
        </p:spPr>
        <p:txBody>
          <a:bodyPr wrap="square" rtlCol="0">
            <a:spAutoFit/>
          </a:bodyPr>
          <a:lstStyle/>
          <a:p>
            <a:r>
              <a:rPr lang="en-IN" dirty="0"/>
              <a:t>Train Model </a:t>
            </a:r>
          </a:p>
        </p:txBody>
      </p:sp>
      <p:sp>
        <p:nvSpPr>
          <p:cNvPr id="40" name="TextBox 39">
            <a:extLst>
              <a:ext uri="{FF2B5EF4-FFF2-40B4-BE49-F238E27FC236}">
                <a16:creationId xmlns:a16="http://schemas.microsoft.com/office/drawing/2014/main" id="{9CF2F0AE-53EF-6330-AB5B-3DDA3D19250B}"/>
              </a:ext>
            </a:extLst>
          </p:cNvPr>
          <p:cNvSpPr txBox="1"/>
          <p:nvPr/>
        </p:nvSpPr>
        <p:spPr>
          <a:xfrm>
            <a:off x="10842071" y="4273476"/>
            <a:ext cx="2121137" cy="369332"/>
          </a:xfrm>
          <a:prstGeom prst="rect">
            <a:avLst/>
          </a:prstGeom>
          <a:noFill/>
        </p:spPr>
        <p:txBody>
          <a:bodyPr wrap="square" rtlCol="0">
            <a:spAutoFit/>
          </a:bodyPr>
          <a:lstStyle/>
          <a:p>
            <a:r>
              <a:rPr lang="en-IN" dirty="0"/>
              <a:t>Evaluate Model</a:t>
            </a:r>
          </a:p>
        </p:txBody>
      </p:sp>
      <p:cxnSp>
        <p:nvCxnSpPr>
          <p:cNvPr id="41" name="Straight Connector 40">
            <a:extLst>
              <a:ext uri="{FF2B5EF4-FFF2-40B4-BE49-F238E27FC236}">
                <a16:creationId xmlns:a16="http://schemas.microsoft.com/office/drawing/2014/main" id="{EDB1214B-A875-44C1-DDF0-FFE87F4F390F}"/>
              </a:ext>
            </a:extLst>
          </p:cNvPr>
          <p:cNvCxnSpPr>
            <a:cxnSpLocks/>
            <a:stCxn id="26" idx="4"/>
            <a:endCxn id="25" idx="0"/>
          </p:cNvCxnSpPr>
          <p:nvPr/>
        </p:nvCxnSpPr>
        <p:spPr>
          <a:xfrm>
            <a:off x="11658598" y="4782750"/>
            <a:ext cx="0" cy="124934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7FC51D8E-28AD-2FE7-7420-12B7B2F5B3A4}"/>
              </a:ext>
            </a:extLst>
          </p:cNvPr>
          <p:cNvSpPr txBox="1"/>
          <p:nvPr/>
        </p:nvSpPr>
        <p:spPr>
          <a:xfrm>
            <a:off x="11595917" y="5246863"/>
            <a:ext cx="1043450" cy="369332"/>
          </a:xfrm>
          <a:prstGeom prst="rect">
            <a:avLst/>
          </a:prstGeom>
          <a:noFill/>
        </p:spPr>
        <p:txBody>
          <a:bodyPr wrap="square" rtlCol="0">
            <a:spAutoFit/>
          </a:bodyPr>
          <a:lstStyle/>
          <a:p>
            <a:r>
              <a:rPr lang="en-IN" dirty="0"/>
              <a:t>extends</a:t>
            </a:r>
          </a:p>
        </p:txBody>
      </p:sp>
      <p:sp>
        <p:nvSpPr>
          <p:cNvPr id="43" name="TextBox 42">
            <a:extLst>
              <a:ext uri="{FF2B5EF4-FFF2-40B4-BE49-F238E27FC236}">
                <a16:creationId xmlns:a16="http://schemas.microsoft.com/office/drawing/2014/main" id="{E9D3B7FE-D4E0-5AB8-221C-C2E6B4FAEC69}"/>
              </a:ext>
            </a:extLst>
          </p:cNvPr>
          <p:cNvSpPr txBox="1"/>
          <p:nvPr/>
        </p:nvSpPr>
        <p:spPr>
          <a:xfrm>
            <a:off x="442452" y="7786529"/>
            <a:ext cx="17403096" cy="1815882"/>
          </a:xfrm>
          <a:prstGeom prst="rect">
            <a:avLst/>
          </a:prstGeom>
          <a:noFill/>
        </p:spPr>
        <p:txBody>
          <a:bodyPr wrap="square" rtlCol="0">
            <a:spAutoFit/>
          </a:bodyPr>
          <a:lstStyle/>
          <a:p>
            <a:pPr algn="just"/>
            <a:r>
              <a:rPr lang="en-US" sz="2800">
                <a:latin typeface="Times New Roman" panose="02020603050405020304" pitchFamily="18" charset="0"/>
                <a:cs typeface="Times New Roman" panose="02020603050405020304" pitchFamily="18" charset="0"/>
              </a:rPr>
              <a:t>The system's use case diagram showcases users initiating actions like requesting data analysis and viewing model performance, while the "COVID-19 Analysis System" actor manages tasks such as data preprocessing, splitting, model training, and evaluation. This representation succinctly captures the collaboration between users and the system, offering a comprehensive insight into key processes in COVID-19 data analysis.</a:t>
            </a: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D10BB3-5723-E7CF-9DFF-87F49199819F}"/>
              </a:ext>
            </a:extLst>
          </p:cNvPr>
          <p:cNvSpPr>
            <a:spLocks noGrp="1"/>
          </p:cNvSpPr>
          <p:nvPr>
            <p:ph type="dt" sz="quarter" idx="10"/>
          </p:nvPr>
        </p:nvSpPr>
        <p:spPr/>
        <p:txBody>
          <a:bodyPr/>
          <a:lstStyle/>
          <a:p>
            <a:pPr>
              <a:defRPr/>
            </a:pPr>
            <a:fld id="{84B1D917-16EA-4D69-8845-9832B0C2F6AA}" type="datetime4">
              <a:rPr lang="en-US"/>
              <a:pPr>
                <a:defRPr/>
              </a:pPr>
              <a:t>February 8, 2024</a:t>
            </a:fld>
            <a:endParaRPr lang="en-US"/>
          </a:p>
        </p:txBody>
      </p:sp>
      <p:sp>
        <p:nvSpPr>
          <p:cNvPr id="3" name="Footer Placeholder 2">
            <a:extLst>
              <a:ext uri="{FF2B5EF4-FFF2-40B4-BE49-F238E27FC236}">
                <a16:creationId xmlns:a16="http://schemas.microsoft.com/office/drawing/2014/main" id="{CD66C84F-1B51-6087-0693-422684136923}"/>
              </a:ext>
            </a:extLst>
          </p:cNvPr>
          <p:cNvSpPr>
            <a:spLocks noGrp="1"/>
          </p:cNvSpPr>
          <p:nvPr>
            <p:ph type="ftr" sz="quarter" idx="11"/>
          </p:nvPr>
        </p:nvSpPr>
        <p:spPr/>
        <p:txBody>
          <a:bodyPr/>
          <a:lstStyle/>
          <a:p>
            <a:pPr>
              <a:defRPr/>
            </a:pPr>
            <a:r>
              <a:rPr lang="en-IN"/>
              <a:t>DEPARTMENT OF COMPUTER SCIENCE &amp; ENGINEERING   / PROJECT TITLE</a:t>
            </a:r>
          </a:p>
        </p:txBody>
      </p:sp>
      <p:sp>
        <p:nvSpPr>
          <p:cNvPr id="4" name="Slide Number Placeholder 3">
            <a:extLst>
              <a:ext uri="{FF2B5EF4-FFF2-40B4-BE49-F238E27FC236}">
                <a16:creationId xmlns:a16="http://schemas.microsoft.com/office/drawing/2014/main" id="{77676F34-F5E2-4204-0142-1B8DEA5AD2C4}"/>
              </a:ext>
            </a:extLst>
          </p:cNvPr>
          <p:cNvSpPr>
            <a:spLocks noGrp="1"/>
          </p:cNvSpPr>
          <p:nvPr>
            <p:ph type="sldNum" sz="quarter" idx="12"/>
          </p:nvPr>
        </p:nvSpPr>
        <p:spPr/>
        <p:txBody>
          <a:bodyPr/>
          <a:lstStyle/>
          <a:p>
            <a:pPr>
              <a:defRPr/>
            </a:pPr>
            <a:fld id="{7B120E66-EDBF-4D23-AD4C-EE55246739BB}" type="slidenum">
              <a:rPr lang="en-US"/>
              <a:pPr>
                <a:defRPr/>
              </a:pPr>
              <a:t>2</a:t>
            </a:fld>
            <a:endParaRPr lang="en-US"/>
          </a:p>
        </p:txBody>
      </p:sp>
      <p:sp>
        <p:nvSpPr>
          <p:cNvPr id="12293" name="Rectangle 4">
            <a:extLst>
              <a:ext uri="{FF2B5EF4-FFF2-40B4-BE49-F238E27FC236}">
                <a16:creationId xmlns:a16="http://schemas.microsoft.com/office/drawing/2014/main" id="{CE7A5A50-7DE7-2352-77DA-7A67097FACB0}"/>
              </a:ext>
            </a:extLst>
          </p:cNvPr>
          <p:cNvSpPr>
            <a:spLocks noChangeArrowheads="1"/>
          </p:cNvSpPr>
          <p:nvPr/>
        </p:nvSpPr>
        <p:spPr bwMode="auto">
          <a:xfrm>
            <a:off x="654050" y="771525"/>
            <a:ext cx="16292513" cy="834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lnSpc>
                <a:spcPct val="150000"/>
              </a:lnSpc>
            </a:pPr>
            <a:r>
              <a:rPr lang="en-IN" altLang="en-US" sz="2000" b="1">
                <a:latin typeface="Times New Roman" panose="02020603050405020304" pitchFamily="18" charset="0"/>
                <a:cs typeface="Times New Roman" panose="02020603050405020304" pitchFamily="18" charset="0"/>
              </a:rPr>
              <a:t>OVERVIEW </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ABSTRACT</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OBJECTIVE</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INTRODUCTION</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LITERATURE REVIEW (SOFT COPY OF PAPERS TO BE LINKED AS HYPERLINK)</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DESIGN AND METHODOLOGIES</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IMPLEMENTATION</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TESTING</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INPUT AND OUTPUT</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INCLUDE DEMO VIDEO (You Tube URL of complete demonstration of project by All members as Voice over)</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CONCLUSION</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FUTURE ENHANCEMENTS</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SOCIETAL IMPACT OF PROJECT </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WEB REFERENCES LINK (TILL REVIEW DATE ALL LINKS TO BE INCLUDED DAY WISE)</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PLAGIARISM REPORT OF PROJECT REPORT AND PPT</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POSTER PRESENTATION</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JOURNAL/CONFERENCE PUBLICATION PROOF</a:t>
            </a:r>
          </a:p>
          <a:p>
            <a:pPr lvl="1" eaLnBrk="1" hangingPunct="1">
              <a:lnSpc>
                <a:spcPct val="150000"/>
              </a:lnSpc>
              <a:buFont typeface="Wingdings" panose="05000000000000000000" pitchFamily="2" charset="2"/>
              <a:buChar char="q"/>
            </a:pPr>
            <a:r>
              <a:rPr lang="en-IN" altLang="en-US" sz="2000">
                <a:latin typeface="Times New Roman" panose="02020603050405020304" pitchFamily="18" charset="0"/>
                <a:cs typeface="Times New Roman" panose="02020603050405020304" pitchFamily="18" charset="0"/>
              </a:rPr>
              <a:t>REFERENCES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83B274-F3CD-F2FE-4E63-E05CAC2D105F}"/>
              </a:ext>
            </a:extLst>
          </p:cNvPr>
          <p:cNvSpPr>
            <a:spLocks noGrp="1"/>
          </p:cNvSpPr>
          <p:nvPr>
            <p:ph type="dt" sz="quarter" idx="10"/>
          </p:nvPr>
        </p:nvSpPr>
        <p:spPr/>
        <p:txBody>
          <a:bodyPr/>
          <a:lstStyle/>
          <a:p>
            <a:pPr>
              <a:defRPr/>
            </a:pPr>
            <a:fld id="{84B1D917-16EA-4D69-8845-9832B0C2F6AA}" type="datetime4">
              <a:rPr lang="en-US"/>
              <a:pPr>
                <a:defRPr/>
              </a:pPr>
              <a:t>February 8, 2024</a:t>
            </a:fld>
            <a:endParaRPr lang="en-US"/>
          </a:p>
        </p:txBody>
      </p:sp>
      <p:sp>
        <p:nvSpPr>
          <p:cNvPr id="3" name="Footer Placeholder 2">
            <a:extLst>
              <a:ext uri="{FF2B5EF4-FFF2-40B4-BE49-F238E27FC236}">
                <a16:creationId xmlns:a16="http://schemas.microsoft.com/office/drawing/2014/main" id="{1B706796-D30E-989C-A2B8-9615E5362843}"/>
              </a:ext>
            </a:extLst>
          </p:cNvPr>
          <p:cNvSpPr>
            <a:spLocks noGrp="1"/>
          </p:cNvSpPr>
          <p:nvPr>
            <p:ph type="ftr" sz="quarter" idx="11"/>
          </p:nvPr>
        </p:nvSpPr>
        <p:spPr/>
        <p:txBody>
          <a:bodyPr/>
          <a:lstStyle/>
          <a:p>
            <a:pPr>
              <a:defRPr/>
            </a:pPr>
            <a:r>
              <a:rPr lang="en-IN"/>
              <a:t>DEPARTMENT OF COMPUTER SCIENCE &amp; ENGINEERING   / PROJECT TITLE</a:t>
            </a:r>
          </a:p>
        </p:txBody>
      </p:sp>
      <p:sp>
        <p:nvSpPr>
          <p:cNvPr id="4" name="Slide Number Placeholder 3">
            <a:extLst>
              <a:ext uri="{FF2B5EF4-FFF2-40B4-BE49-F238E27FC236}">
                <a16:creationId xmlns:a16="http://schemas.microsoft.com/office/drawing/2014/main" id="{DF7F5461-0DA8-2308-544E-7110AA7188A8}"/>
              </a:ext>
            </a:extLst>
          </p:cNvPr>
          <p:cNvSpPr>
            <a:spLocks noGrp="1"/>
          </p:cNvSpPr>
          <p:nvPr>
            <p:ph type="sldNum" sz="quarter" idx="12"/>
          </p:nvPr>
        </p:nvSpPr>
        <p:spPr/>
        <p:txBody>
          <a:bodyPr/>
          <a:lstStyle/>
          <a:p>
            <a:pPr>
              <a:defRPr/>
            </a:pPr>
            <a:fld id="{BFAC657B-940C-4EAD-AFCA-8C1B64AC0532}" type="slidenum">
              <a:rPr lang="en-US"/>
              <a:pPr>
                <a:defRPr/>
              </a:pPr>
              <a:t>20</a:t>
            </a:fld>
            <a:endParaRPr lang="en-US"/>
          </a:p>
        </p:txBody>
      </p:sp>
      <p:sp>
        <p:nvSpPr>
          <p:cNvPr id="31749" name="Rectangle 4">
            <a:extLst>
              <a:ext uri="{FF2B5EF4-FFF2-40B4-BE49-F238E27FC236}">
                <a16:creationId xmlns:a16="http://schemas.microsoft.com/office/drawing/2014/main" id="{11398D99-524B-0CFB-46AE-DD02AB01CA76}"/>
              </a:ext>
            </a:extLst>
          </p:cNvPr>
          <p:cNvSpPr>
            <a:spLocks noChangeArrowheads="1"/>
          </p:cNvSpPr>
          <p:nvPr/>
        </p:nvSpPr>
        <p:spPr bwMode="auto">
          <a:xfrm>
            <a:off x="5049838" y="531813"/>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600" b="1">
                <a:latin typeface="Times New Roman" panose="02020603050405020304" pitchFamily="18" charset="0"/>
                <a:cs typeface="Times New Roman" panose="02020603050405020304" pitchFamily="18" charset="0"/>
              </a:rPr>
              <a:t>Activity Diagram</a:t>
            </a:r>
          </a:p>
        </p:txBody>
      </p:sp>
      <p:sp>
        <p:nvSpPr>
          <p:cNvPr id="31751" name="TextBox 6">
            <a:extLst>
              <a:ext uri="{FF2B5EF4-FFF2-40B4-BE49-F238E27FC236}">
                <a16:creationId xmlns:a16="http://schemas.microsoft.com/office/drawing/2014/main" id="{0B20C3B4-9214-61C1-BF6E-EB238D896DA7}"/>
              </a:ext>
            </a:extLst>
          </p:cNvPr>
          <p:cNvSpPr txBox="1">
            <a:spLocks noChangeArrowheads="1"/>
          </p:cNvSpPr>
          <p:nvPr/>
        </p:nvSpPr>
        <p:spPr bwMode="auto">
          <a:xfrm>
            <a:off x="2119313" y="1911350"/>
            <a:ext cx="20161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IN" altLang="en-US"/>
              <a:t>,</a:t>
            </a:r>
          </a:p>
        </p:txBody>
      </p:sp>
      <p:pic>
        <p:nvPicPr>
          <p:cNvPr id="6" name="Picture 5">
            <a:extLst>
              <a:ext uri="{FF2B5EF4-FFF2-40B4-BE49-F238E27FC236}">
                <a16:creationId xmlns:a16="http://schemas.microsoft.com/office/drawing/2014/main" id="{9AE94CD6-5BCD-A3B9-57FB-B0A073512D7F}"/>
              </a:ext>
            </a:extLst>
          </p:cNvPr>
          <p:cNvPicPr>
            <a:picLocks noChangeAspect="1"/>
          </p:cNvPicPr>
          <p:nvPr/>
        </p:nvPicPr>
        <p:blipFill>
          <a:blip r:embed="rId2"/>
          <a:stretch>
            <a:fillRect/>
          </a:stretch>
        </p:blipFill>
        <p:spPr>
          <a:xfrm>
            <a:off x="5167312" y="1223963"/>
            <a:ext cx="7953375" cy="6643328"/>
          </a:xfrm>
          <a:prstGeom prst="rect">
            <a:avLst/>
          </a:prstGeom>
        </p:spPr>
      </p:pic>
      <p:sp>
        <p:nvSpPr>
          <p:cNvPr id="8" name="TextBox 7">
            <a:extLst>
              <a:ext uri="{FF2B5EF4-FFF2-40B4-BE49-F238E27FC236}">
                <a16:creationId xmlns:a16="http://schemas.microsoft.com/office/drawing/2014/main" id="{0DD8F6A7-2D5C-1CAB-6707-C7F4D8C3E332}"/>
              </a:ext>
            </a:extLst>
          </p:cNvPr>
          <p:cNvSpPr txBox="1"/>
          <p:nvPr/>
        </p:nvSpPr>
        <p:spPr>
          <a:xfrm>
            <a:off x="1121435" y="8143336"/>
            <a:ext cx="16131396" cy="830997"/>
          </a:xfrm>
          <a:prstGeom prst="rect">
            <a:avLst/>
          </a:prstGeom>
          <a:noFill/>
        </p:spPr>
        <p:txBody>
          <a:bodyPr wrap="square">
            <a:spAutoFit/>
          </a:bodyPr>
          <a:lstStyle/>
          <a:p>
            <a:pPr algn="just"/>
            <a:r>
              <a:rPr lang="en-US" sz="2400">
                <a:latin typeface="Times New Roman" panose="02020603050405020304" pitchFamily="18" charset="0"/>
                <a:cs typeface="Times New Roman" panose="02020603050405020304" pitchFamily="18" charset="0"/>
              </a:rPr>
              <a:t>In response to a user's request for COVID-19 awareness analysis, the system sequentially retrieves relevant data and symptoms information. After preparing the data, a machine learning algorithm is trained, paving the way for a comprehensive analysis.</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6ADF2C-8616-CAA3-0042-87B180FA6806}"/>
              </a:ext>
            </a:extLst>
          </p:cNvPr>
          <p:cNvSpPr>
            <a:spLocks noGrp="1"/>
          </p:cNvSpPr>
          <p:nvPr>
            <p:ph type="dt" sz="quarter" idx="10"/>
          </p:nvPr>
        </p:nvSpPr>
        <p:spPr/>
        <p:txBody>
          <a:bodyPr/>
          <a:lstStyle/>
          <a:p>
            <a:pPr>
              <a:defRPr/>
            </a:pPr>
            <a:fld id="{84B1D917-16EA-4D69-8845-9832B0C2F6AA}" type="datetime4">
              <a:rPr lang="en-US"/>
              <a:pPr>
                <a:defRPr/>
              </a:pPr>
              <a:t>February 8, 2024</a:t>
            </a:fld>
            <a:endParaRPr lang="en-US"/>
          </a:p>
        </p:txBody>
      </p:sp>
      <p:sp>
        <p:nvSpPr>
          <p:cNvPr id="3" name="Footer Placeholder 2">
            <a:extLst>
              <a:ext uri="{FF2B5EF4-FFF2-40B4-BE49-F238E27FC236}">
                <a16:creationId xmlns:a16="http://schemas.microsoft.com/office/drawing/2014/main" id="{FC707CA1-943C-2CBF-C971-447B4A33B63B}"/>
              </a:ext>
            </a:extLst>
          </p:cNvPr>
          <p:cNvSpPr>
            <a:spLocks noGrp="1"/>
          </p:cNvSpPr>
          <p:nvPr>
            <p:ph type="ftr" sz="quarter" idx="11"/>
          </p:nvPr>
        </p:nvSpPr>
        <p:spPr/>
        <p:txBody>
          <a:bodyPr/>
          <a:lstStyle/>
          <a:p>
            <a:pPr>
              <a:defRPr/>
            </a:pPr>
            <a:r>
              <a:rPr lang="en-IN"/>
              <a:t>DEPARTMENT OF COMPUTER SCIENCE &amp; ENGINEERING   / PROJECT TITLE</a:t>
            </a:r>
          </a:p>
        </p:txBody>
      </p:sp>
      <p:sp>
        <p:nvSpPr>
          <p:cNvPr id="4" name="Slide Number Placeholder 3">
            <a:extLst>
              <a:ext uri="{FF2B5EF4-FFF2-40B4-BE49-F238E27FC236}">
                <a16:creationId xmlns:a16="http://schemas.microsoft.com/office/drawing/2014/main" id="{CB00900C-7D6C-65A6-0A0B-BCFF92AC5F61}"/>
              </a:ext>
            </a:extLst>
          </p:cNvPr>
          <p:cNvSpPr>
            <a:spLocks noGrp="1"/>
          </p:cNvSpPr>
          <p:nvPr>
            <p:ph type="sldNum" sz="quarter" idx="12"/>
          </p:nvPr>
        </p:nvSpPr>
        <p:spPr/>
        <p:txBody>
          <a:bodyPr/>
          <a:lstStyle/>
          <a:p>
            <a:pPr>
              <a:defRPr/>
            </a:pPr>
            <a:fld id="{A4ADE30F-AC04-4EC4-9CCF-601D3922B894}" type="slidenum">
              <a:rPr lang="en-US"/>
              <a:pPr>
                <a:defRPr/>
              </a:pPr>
              <a:t>21</a:t>
            </a:fld>
            <a:endParaRPr lang="en-US"/>
          </a:p>
        </p:txBody>
      </p:sp>
      <p:sp>
        <p:nvSpPr>
          <p:cNvPr id="32773" name="Rectangle 4">
            <a:extLst>
              <a:ext uri="{FF2B5EF4-FFF2-40B4-BE49-F238E27FC236}">
                <a16:creationId xmlns:a16="http://schemas.microsoft.com/office/drawing/2014/main" id="{B8643BFF-0A6A-B261-BFF0-3EE942EE2AE7}"/>
              </a:ext>
            </a:extLst>
          </p:cNvPr>
          <p:cNvSpPr>
            <a:spLocks noChangeArrowheads="1"/>
          </p:cNvSpPr>
          <p:nvPr/>
        </p:nvSpPr>
        <p:spPr bwMode="auto">
          <a:xfrm>
            <a:off x="4405313" y="525463"/>
            <a:ext cx="91440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600" b="1">
                <a:latin typeface="Times New Roman" panose="02020603050405020304" pitchFamily="18" charset="0"/>
                <a:cs typeface="Times New Roman" panose="02020603050405020304" pitchFamily="18" charset="0"/>
              </a:rPr>
              <a:t>Sequence Diagram</a:t>
            </a:r>
          </a:p>
        </p:txBody>
      </p:sp>
      <p:sp>
        <p:nvSpPr>
          <p:cNvPr id="32775" name="TextBox 6">
            <a:extLst>
              <a:ext uri="{FF2B5EF4-FFF2-40B4-BE49-F238E27FC236}">
                <a16:creationId xmlns:a16="http://schemas.microsoft.com/office/drawing/2014/main" id="{0CF92B88-C8F0-A7FD-A6A5-C7CFF452D67E}"/>
              </a:ext>
            </a:extLst>
          </p:cNvPr>
          <p:cNvSpPr txBox="1">
            <a:spLocks noChangeArrowheads="1"/>
          </p:cNvSpPr>
          <p:nvPr/>
        </p:nvSpPr>
        <p:spPr bwMode="auto">
          <a:xfrm>
            <a:off x="1579563" y="1497013"/>
            <a:ext cx="21605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IN" altLang="en-US"/>
              <a:t>,</a:t>
            </a:r>
          </a:p>
        </p:txBody>
      </p:sp>
      <p:pic>
        <p:nvPicPr>
          <p:cNvPr id="6" name="Picture 5">
            <a:extLst>
              <a:ext uri="{FF2B5EF4-FFF2-40B4-BE49-F238E27FC236}">
                <a16:creationId xmlns:a16="http://schemas.microsoft.com/office/drawing/2014/main" id="{EFAFB776-FBD7-C500-31E3-D651CACFD1A3}"/>
              </a:ext>
            </a:extLst>
          </p:cNvPr>
          <p:cNvPicPr>
            <a:picLocks noChangeAspect="1"/>
          </p:cNvPicPr>
          <p:nvPr/>
        </p:nvPicPr>
        <p:blipFill>
          <a:blip r:embed="rId2"/>
          <a:stretch>
            <a:fillRect/>
          </a:stretch>
        </p:blipFill>
        <p:spPr>
          <a:xfrm>
            <a:off x="2514600" y="1497014"/>
            <a:ext cx="13258800" cy="5593900"/>
          </a:xfrm>
          <a:prstGeom prst="rect">
            <a:avLst/>
          </a:prstGeom>
        </p:spPr>
      </p:pic>
      <p:sp>
        <p:nvSpPr>
          <p:cNvPr id="8" name="TextBox 7">
            <a:extLst>
              <a:ext uri="{FF2B5EF4-FFF2-40B4-BE49-F238E27FC236}">
                <a16:creationId xmlns:a16="http://schemas.microsoft.com/office/drawing/2014/main" id="{D006BDF5-1C72-D76C-B736-C01EABC191BC}"/>
              </a:ext>
            </a:extLst>
          </p:cNvPr>
          <p:cNvSpPr txBox="1"/>
          <p:nvPr/>
        </p:nvSpPr>
        <p:spPr>
          <a:xfrm>
            <a:off x="845389" y="7513344"/>
            <a:ext cx="16579969" cy="1938992"/>
          </a:xfrm>
          <a:prstGeom prst="rect">
            <a:avLst/>
          </a:prstGeom>
          <a:noFill/>
        </p:spPr>
        <p:txBody>
          <a:bodyPr wrap="square">
            <a:spAutoFit/>
          </a:bodyPr>
          <a:lstStyle/>
          <a:p>
            <a:pPr algn="just"/>
            <a:r>
              <a:rPr lang="en-US" sz="2400">
                <a:latin typeface="Times New Roman" panose="02020603050405020304" pitchFamily="18" charset="0"/>
                <a:cs typeface="Times New Roman" panose="02020603050405020304" pitchFamily="18" charset="0"/>
              </a:rPr>
              <a:t>The sequence diagram outlines the key steps in a covid 19 prediction.The process involves updating COVID-19 test results for shippers through the "UpdateCOVIDResult" function, ensuring accurate data. Successful COVID-19 result updates are confirmed, leading to the final step of confirming a shipment request using "ConfirmShipment()". The diagram succinctly captures the sequential interactions within the system, emphasizing stakeholder validation, health data management, and the confirmation of shipment requests</a:t>
            </a:r>
            <a:r>
              <a:rPr lang="en-US" sz="1800">
                <a:latin typeface="Times New Roman" panose="02020603050405020304" pitchFamily="18" charset="0"/>
                <a:cs typeface="Times New Roman" panose="02020603050405020304" pitchFamily="18" charset="0"/>
              </a:rPr>
              <a:t>.</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1">
            <a:extLst>
              <a:ext uri="{FF2B5EF4-FFF2-40B4-BE49-F238E27FC236}">
                <a16:creationId xmlns:a16="http://schemas.microsoft.com/office/drawing/2014/main" id="{2AB7AF5E-DE65-51AE-F649-35A98595E69D}"/>
              </a:ext>
            </a:extLst>
          </p:cNvPr>
          <p:cNvSpPr>
            <a:spLocks noGrp="1"/>
          </p:cNvSpPr>
          <p:nvPr>
            <p:ph type="dt" sz="half" idx="10"/>
          </p:nvPr>
        </p:nvSpPr>
        <p:spPr>
          <a:xfrm>
            <a:off x="1645921" y="9689678"/>
            <a:ext cx="3708407" cy="547688"/>
          </a:xfrm>
        </p:spPr>
        <p:txBody>
          <a:bodyPr/>
          <a:lstStyle/>
          <a:p>
            <a:fld id="{84B1D917-16EA-4D69-8845-9832B0C2F6AA}" type="datetime4">
              <a:rPr lang="en-US" smtClean="0"/>
              <a:pPr/>
              <a:t>February 8, 2024</a:t>
            </a:fld>
            <a:endParaRPr lang="en-US"/>
          </a:p>
        </p:txBody>
      </p:sp>
      <p:sp>
        <p:nvSpPr>
          <p:cNvPr id="11" name="Footer Placeholder 2">
            <a:extLst>
              <a:ext uri="{FF2B5EF4-FFF2-40B4-BE49-F238E27FC236}">
                <a16:creationId xmlns:a16="http://schemas.microsoft.com/office/drawing/2014/main" id="{3737536E-C787-96C5-8D86-F84547DF0C19}"/>
              </a:ext>
            </a:extLst>
          </p:cNvPr>
          <p:cNvSpPr>
            <a:spLocks noGrp="1"/>
          </p:cNvSpPr>
          <p:nvPr>
            <p:ph type="ftr" sz="quarter" idx="11"/>
          </p:nvPr>
        </p:nvSpPr>
        <p:spPr>
          <a:xfrm>
            <a:off x="5529278" y="9689678"/>
            <a:ext cx="7234206" cy="547688"/>
          </a:xfrm>
        </p:spPr>
        <p:txBody>
          <a:bodyPr/>
          <a:lstStyle/>
          <a:p>
            <a:r>
              <a:rPr lang="en-IN"/>
              <a:t>DEPARTMENT OF COMPUTER SCIENCE &amp; ENGINEERING   / PROJECT TITLE</a:t>
            </a:r>
          </a:p>
        </p:txBody>
      </p:sp>
      <p:sp>
        <p:nvSpPr>
          <p:cNvPr id="28" name="Slide Number Placeholder 3">
            <a:extLst>
              <a:ext uri="{FF2B5EF4-FFF2-40B4-BE49-F238E27FC236}">
                <a16:creationId xmlns:a16="http://schemas.microsoft.com/office/drawing/2014/main" id="{9CB258AA-F340-5395-7F4A-9621977128EB}"/>
              </a:ext>
            </a:extLst>
          </p:cNvPr>
          <p:cNvSpPr>
            <a:spLocks noGrp="1"/>
          </p:cNvSpPr>
          <p:nvPr>
            <p:ph type="sldNum" sz="quarter" idx="12"/>
          </p:nvPr>
        </p:nvSpPr>
        <p:spPr>
          <a:xfrm>
            <a:off x="14850688" y="9689678"/>
            <a:ext cx="1968038" cy="547688"/>
          </a:xfrm>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22</a:t>
            </a:fld>
            <a:endParaRPr lang="en-US"/>
          </a:p>
        </p:txBody>
      </p:sp>
      <p:sp>
        <p:nvSpPr>
          <p:cNvPr id="29" name="Rectangle 28">
            <a:extLst>
              <a:ext uri="{FF2B5EF4-FFF2-40B4-BE49-F238E27FC236}">
                <a16:creationId xmlns:a16="http://schemas.microsoft.com/office/drawing/2014/main" id="{C29623A8-F304-4167-7E93-A98B5B6D73AF}"/>
              </a:ext>
            </a:extLst>
          </p:cNvPr>
          <p:cNvSpPr/>
          <p:nvPr/>
        </p:nvSpPr>
        <p:spPr>
          <a:xfrm>
            <a:off x="5203482" y="449180"/>
            <a:ext cx="2839239" cy="646331"/>
          </a:xfrm>
          <a:prstGeom prst="rect">
            <a:avLst/>
          </a:prstGeom>
        </p:spPr>
        <p:txBody>
          <a:bodyPr wrap="none">
            <a:spAutoFit/>
          </a:bodyPr>
          <a:lstStyle/>
          <a:p>
            <a:r>
              <a:rPr lang="en-US" sz="3600" b="1" dirty="0">
                <a:latin typeface="Times New Roman" panose="02020603050405020304" pitchFamily="18" charset="0"/>
                <a:cs typeface="Times New Roman" panose="02020603050405020304" pitchFamily="18" charset="0"/>
              </a:rPr>
              <a:t>E-R Diagram</a:t>
            </a:r>
          </a:p>
        </p:txBody>
      </p:sp>
      <p:sp>
        <p:nvSpPr>
          <p:cNvPr id="30" name="Rectangle 29">
            <a:extLst>
              <a:ext uri="{FF2B5EF4-FFF2-40B4-BE49-F238E27FC236}">
                <a16:creationId xmlns:a16="http://schemas.microsoft.com/office/drawing/2014/main" id="{EAE1373F-7788-27E3-1AF3-E10B492A03B2}"/>
              </a:ext>
            </a:extLst>
          </p:cNvPr>
          <p:cNvSpPr/>
          <p:nvPr/>
        </p:nvSpPr>
        <p:spPr>
          <a:xfrm>
            <a:off x="4045710" y="3224101"/>
            <a:ext cx="1886238" cy="668986"/>
          </a:xfrm>
          <a:prstGeom prst="rect">
            <a:avLst/>
          </a:prstGeom>
          <a:solidFill>
            <a:schemeClr val="bg1"/>
          </a:solid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dirty="0"/>
              <a:t>U</a:t>
            </a:r>
          </a:p>
        </p:txBody>
      </p:sp>
      <p:sp>
        <p:nvSpPr>
          <p:cNvPr id="31" name="Rectangle 30">
            <a:extLst>
              <a:ext uri="{FF2B5EF4-FFF2-40B4-BE49-F238E27FC236}">
                <a16:creationId xmlns:a16="http://schemas.microsoft.com/office/drawing/2014/main" id="{23233569-C6E5-259B-E018-50F9909B162A}"/>
              </a:ext>
            </a:extLst>
          </p:cNvPr>
          <p:cNvSpPr/>
          <p:nvPr/>
        </p:nvSpPr>
        <p:spPr>
          <a:xfrm>
            <a:off x="4062125" y="5526326"/>
            <a:ext cx="1888421" cy="646330"/>
          </a:xfrm>
          <a:prstGeom prst="rect">
            <a:avLst/>
          </a:prstGeom>
          <a:solidFill>
            <a:schemeClr val="bg1"/>
          </a:solid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Rectangle 31">
            <a:extLst>
              <a:ext uri="{FF2B5EF4-FFF2-40B4-BE49-F238E27FC236}">
                <a16:creationId xmlns:a16="http://schemas.microsoft.com/office/drawing/2014/main" id="{43F710D1-9165-D939-B78D-5CC5478B97CC}"/>
              </a:ext>
            </a:extLst>
          </p:cNvPr>
          <p:cNvSpPr/>
          <p:nvPr/>
        </p:nvSpPr>
        <p:spPr>
          <a:xfrm>
            <a:off x="11872123" y="3268383"/>
            <a:ext cx="1886239" cy="707886"/>
          </a:xfrm>
          <a:prstGeom prst="rect">
            <a:avLst/>
          </a:prstGeom>
          <a:solidFill>
            <a:schemeClr val="bg1"/>
          </a:solid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TextBox 32">
            <a:extLst>
              <a:ext uri="{FF2B5EF4-FFF2-40B4-BE49-F238E27FC236}">
                <a16:creationId xmlns:a16="http://schemas.microsoft.com/office/drawing/2014/main" id="{FF2DC4FD-17C1-0488-11F8-5C9F235E4C82}"/>
              </a:ext>
            </a:extLst>
          </p:cNvPr>
          <p:cNvSpPr txBox="1"/>
          <p:nvPr/>
        </p:nvSpPr>
        <p:spPr>
          <a:xfrm>
            <a:off x="368709" y="8229268"/>
            <a:ext cx="17565329" cy="1384995"/>
          </a:xfrm>
          <a:prstGeom prst="rect">
            <a:avLst/>
          </a:prstGeom>
          <a:noFill/>
        </p:spPr>
        <p:txBody>
          <a:bodyPr wrap="square" rtlCol="0">
            <a:spAutoFit/>
          </a:bodyPr>
          <a:lstStyle/>
          <a:p>
            <a:pPr algn="just"/>
            <a:r>
              <a:rPr lang="en-US" sz="2800" dirty="0">
                <a:latin typeface="Times New Roman" panose="02020603050405020304" pitchFamily="18" charset="0"/>
                <a:cs typeface="Times New Roman" panose="02020603050405020304" pitchFamily="18" charset="0"/>
              </a:rPr>
              <a:t>The ER diagram represents the relationships between users, symptoms, data sources, and insights. It allows for a detailed understanding of how users' preferences and requests are linked to the symptoms, data sources, and the generated awareness insights, providing a comprehensive visualization of the system's structure.</a:t>
            </a:r>
            <a:endParaRPr lang="en-IN" sz="2800" dirty="0">
              <a:latin typeface="Times New Roman" panose="02020603050405020304" pitchFamily="18" charset="0"/>
              <a:cs typeface="Times New Roman" panose="02020603050405020304" pitchFamily="18" charset="0"/>
            </a:endParaRPr>
          </a:p>
        </p:txBody>
      </p:sp>
      <p:sp>
        <p:nvSpPr>
          <p:cNvPr id="34" name="Rectangle 33">
            <a:extLst>
              <a:ext uri="{FF2B5EF4-FFF2-40B4-BE49-F238E27FC236}">
                <a16:creationId xmlns:a16="http://schemas.microsoft.com/office/drawing/2014/main" id="{60229DA2-7690-2EB1-D033-D58E4BAF659B}"/>
              </a:ext>
            </a:extLst>
          </p:cNvPr>
          <p:cNvSpPr/>
          <p:nvPr/>
        </p:nvSpPr>
        <p:spPr>
          <a:xfrm>
            <a:off x="11872123" y="5530576"/>
            <a:ext cx="1886239" cy="707885"/>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E2379A6C-3843-999A-8A02-E6692D246B2E}"/>
              </a:ext>
            </a:extLst>
          </p:cNvPr>
          <p:cNvSpPr txBox="1"/>
          <p:nvPr/>
        </p:nvSpPr>
        <p:spPr>
          <a:xfrm>
            <a:off x="4453920" y="3305307"/>
            <a:ext cx="1538684" cy="461665"/>
          </a:xfrm>
          <a:prstGeom prst="rect">
            <a:avLst/>
          </a:prstGeom>
          <a:noFill/>
        </p:spPr>
        <p:txBody>
          <a:bodyPr wrap="square" rtlCol="0">
            <a:spAutoFit/>
          </a:bodyPr>
          <a:lstStyle/>
          <a:p>
            <a:r>
              <a:rPr lang="en-IN" sz="2400" dirty="0"/>
              <a:t>User</a:t>
            </a:r>
          </a:p>
        </p:txBody>
      </p:sp>
      <p:sp>
        <p:nvSpPr>
          <p:cNvPr id="36" name="TextBox 35">
            <a:extLst>
              <a:ext uri="{FF2B5EF4-FFF2-40B4-BE49-F238E27FC236}">
                <a16:creationId xmlns:a16="http://schemas.microsoft.com/office/drawing/2014/main" id="{EA2AE345-8202-DF82-3540-C188C381A64B}"/>
              </a:ext>
            </a:extLst>
          </p:cNvPr>
          <p:cNvSpPr txBox="1"/>
          <p:nvPr/>
        </p:nvSpPr>
        <p:spPr>
          <a:xfrm>
            <a:off x="12100601" y="3368671"/>
            <a:ext cx="1581602" cy="461665"/>
          </a:xfrm>
          <a:prstGeom prst="rect">
            <a:avLst/>
          </a:prstGeom>
          <a:noFill/>
        </p:spPr>
        <p:txBody>
          <a:bodyPr wrap="square" rtlCol="0">
            <a:spAutoFit/>
          </a:bodyPr>
          <a:lstStyle/>
          <a:p>
            <a:r>
              <a:rPr lang="en-IN" sz="2400" dirty="0"/>
              <a:t>Symptoms</a:t>
            </a:r>
          </a:p>
        </p:txBody>
      </p:sp>
      <p:sp>
        <p:nvSpPr>
          <p:cNvPr id="37" name="TextBox 36">
            <a:extLst>
              <a:ext uri="{FF2B5EF4-FFF2-40B4-BE49-F238E27FC236}">
                <a16:creationId xmlns:a16="http://schemas.microsoft.com/office/drawing/2014/main" id="{EC03D780-7DB9-95BA-AD4F-E74DC0B3D007}"/>
              </a:ext>
            </a:extLst>
          </p:cNvPr>
          <p:cNvSpPr txBox="1"/>
          <p:nvPr/>
        </p:nvSpPr>
        <p:spPr>
          <a:xfrm>
            <a:off x="4124726" y="5587880"/>
            <a:ext cx="1728206" cy="461665"/>
          </a:xfrm>
          <a:prstGeom prst="rect">
            <a:avLst/>
          </a:prstGeom>
          <a:noFill/>
        </p:spPr>
        <p:txBody>
          <a:bodyPr wrap="square" rtlCol="0">
            <a:spAutoFit/>
          </a:bodyPr>
          <a:lstStyle/>
          <a:p>
            <a:r>
              <a:rPr lang="en-IN" sz="2400" dirty="0"/>
              <a:t>Data source</a:t>
            </a:r>
          </a:p>
        </p:txBody>
      </p:sp>
      <p:sp>
        <p:nvSpPr>
          <p:cNvPr id="38" name="TextBox 37">
            <a:extLst>
              <a:ext uri="{FF2B5EF4-FFF2-40B4-BE49-F238E27FC236}">
                <a16:creationId xmlns:a16="http://schemas.microsoft.com/office/drawing/2014/main" id="{B8E57A8B-4DEE-B7A8-0397-5083BBA253B7}"/>
              </a:ext>
            </a:extLst>
          </p:cNvPr>
          <p:cNvSpPr txBox="1"/>
          <p:nvPr/>
        </p:nvSpPr>
        <p:spPr>
          <a:xfrm>
            <a:off x="12176760" y="5630013"/>
            <a:ext cx="1728206" cy="461665"/>
          </a:xfrm>
          <a:prstGeom prst="rect">
            <a:avLst/>
          </a:prstGeom>
          <a:noFill/>
        </p:spPr>
        <p:txBody>
          <a:bodyPr wrap="square" rtlCol="0">
            <a:spAutoFit/>
          </a:bodyPr>
          <a:lstStyle/>
          <a:p>
            <a:r>
              <a:rPr lang="en-IN" sz="2400" dirty="0"/>
              <a:t>Insights</a:t>
            </a:r>
          </a:p>
        </p:txBody>
      </p:sp>
      <p:sp>
        <p:nvSpPr>
          <p:cNvPr id="39" name="Oval 38">
            <a:extLst>
              <a:ext uri="{FF2B5EF4-FFF2-40B4-BE49-F238E27FC236}">
                <a16:creationId xmlns:a16="http://schemas.microsoft.com/office/drawing/2014/main" id="{576A87BD-2BCC-AC31-1403-81EB38556EC0}"/>
              </a:ext>
            </a:extLst>
          </p:cNvPr>
          <p:cNvSpPr/>
          <p:nvPr/>
        </p:nvSpPr>
        <p:spPr>
          <a:xfrm>
            <a:off x="3855721" y="7249017"/>
            <a:ext cx="2495098" cy="70788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Oval 39">
            <a:extLst>
              <a:ext uri="{FF2B5EF4-FFF2-40B4-BE49-F238E27FC236}">
                <a16:creationId xmlns:a16="http://schemas.microsoft.com/office/drawing/2014/main" id="{9C7436E0-16B6-2DC1-47F0-36814BFD921D}"/>
              </a:ext>
            </a:extLst>
          </p:cNvPr>
          <p:cNvSpPr/>
          <p:nvPr/>
        </p:nvSpPr>
        <p:spPr>
          <a:xfrm>
            <a:off x="6142698" y="6460948"/>
            <a:ext cx="2060758" cy="70788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Oval 40">
            <a:extLst>
              <a:ext uri="{FF2B5EF4-FFF2-40B4-BE49-F238E27FC236}">
                <a16:creationId xmlns:a16="http://schemas.microsoft.com/office/drawing/2014/main" id="{2D43BC60-C420-61B7-7552-4691E13E64AA}"/>
              </a:ext>
            </a:extLst>
          </p:cNvPr>
          <p:cNvSpPr/>
          <p:nvPr/>
        </p:nvSpPr>
        <p:spPr>
          <a:xfrm>
            <a:off x="1645921" y="2213439"/>
            <a:ext cx="2060758" cy="70788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Oval 41">
            <a:extLst>
              <a:ext uri="{FF2B5EF4-FFF2-40B4-BE49-F238E27FC236}">
                <a16:creationId xmlns:a16="http://schemas.microsoft.com/office/drawing/2014/main" id="{54C85063-3798-3D6D-E863-D3FC2922F289}"/>
              </a:ext>
            </a:extLst>
          </p:cNvPr>
          <p:cNvSpPr/>
          <p:nvPr/>
        </p:nvSpPr>
        <p:spPr>
          <a:xfrm>
            <a:off x="13566823" y="6787979"/>
            <a:ext cx="2060758" cy="70788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Oval 42">
            <a:extLst>
              <a:ext uri="{FF2B5EF4-FFF2-40B4-BE49-F238E27FC236}">
                <a16:creationId xmlns:a16="http://schemas.microsoft.com/office/drawing/2014/main" id="{3AE75FA7-90DE-4513-23D8-76308E4A3DCE}"/>
              </a:ext>
            </a:extLst>
          </p:cNvPr>
          <p:cNvSpPr/>
          <p:nvPr/>
        </p:nvSpPr>
        <p:spPr>
          <a:xfrm flipV="1">
            <a:off x="11751948" y="7458013"/>
            <a:ext cx="2423588" cy="696022"/>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Oval 43">
            <a:extLst>
              <a:ext uri="{FF2B5EF4-FFF2-40B4-BE49-F238E27FC236}">
                <a16:creationId xmlns:a16="http://schemas.microsoft.com/office/drawing/2014/main" id="{2594F89D-AB51-EB1B-227A-AC44CB8B9252}"/>
              </a:ext>
            </a:extLst>
          </p:cNvPr>
          <p:cNvSpPr/>
          <p:nvPr/>
        </p:nvSpPr>
        <p:spPr>
          <a:xfrm>
            <a:off x="1929884" y="6477207"/>
            <a:ext cx="2060758" cy="70788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Oval 44">
            <a:extLst>
              <a:ext uri="{FF2B5EF4-FFF2-40B4-BE49-F238E27FC236}">
                <a16:creationId xmlns:a16="http://schemas.microsoft.com/office/drawing/2014/main" id="{D9F919C9-74F8-6799-5E78-4D407F700929}"/>
              </a:ext>
            </a:extLst>
          </p:cNvPr>
          <p:cNvSpPr/>
          <p:nvPr/>
        </p:nvSpPr>
        <p:spPr>
          <a:xfrm>
            <a:off x="14037496" y="2097460"/>
            <a:ext cx="2039078" cy="70788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Oval 45">
            <a:extLst>
              <a:ext uri="{FF2B5EF4-FFF2-40B4-BE49-F238E27FC236}">
                <a16:creationId xmlns:a16="http://schemas.microsoft.com/office/drawing/2014/main" id="{939F0C92-E8BC-09F4-E238-88920158177F}"/>
              </a:ext>
            </a:extLst>
          </p:cNvPr>
          <p:cNvSpPr/>
          <p:nvPr/>
        </p:nvSpPr>
        <p:spPr>
          <a:xfrm>
            <a:off x="11694146" y="984684"/>
            <a:ext cx="2481390" cy="70788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Oval 46">
            <a:extLst>
              <a:ext uri="{FF2B5EF4-FFF2-40B4-BE49-F238E27FC236}">
                <a16:creationId xmlns:a16="http://schemas.microsoft.com/office/drawing/2014/main" id="{D7A8AF4A-9200-7249-26D6-E0A9112F8253}"/>
              </a:ext>
            </a:extLst>
          </p:cNvPr>
          <p:cNvSpPr/>
          <p:nvPr/>
        </p:nvSpPr>
        <p:spPr>
          <a:xfrm>
            <a:off x="10116002" y="6710836"/>
            <a:ext cx="2060758" cy="70788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Oval 47">
            <a:extLst>
              <a:ext uri="{FF2B5EF4-FFF2-40B4-BE49-F238E27FC236}">
                <a16:creationId xmlns:a16="http://schemas.microsoft.com/office/drawing/2014/main" id="{F759ABC2-4336-83E6-64BB-9FBBFD447F71}"/>
              </a:ext>
            </a:extLst>
          </p:cNvPr>
          <p:cNvSpPr/>
          <p:nvPr/>
        </p:nvSpPr>
        <p:spPr>
          <a:xfrm>
            <a:off x="9771427" y="1931017"/>
            <a:ext cx="2060758" cy="70788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Oval 48">
            <a:extLst>
              <a:ext uri="{FF2B5EF4-FFF2-40B4-BE49-F238E27FC236}">
                <a16:creationId xmlns:a16="http://schemas.microsoft.com/office/drawing/2014/main" id="{80E3CBFE-F5E0-8182-2074-FDA734AAF0F4}"/>
              </a:ext>
            </a:extLst>
          </p:cNvPr>
          <p:cNvSpPr/>
          <p:nvPr/>
        </p:nvSpPr>
        <p:spPr>
          <a:xfrm>
            <a:off x="3674544" y="1513507"/>
            <a:ext cx="2060758" cy="70788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Oval 49">
            <a:extLst>
              <a:ext uri="{FF2B5EF4-FFF2-40B4-BE49-F238E27FC236}">
                <a16:creationId xmlns:a16="http://schemas.microsoft.com/office/drawing/2014/main" id="{D3D3FEBD-66AD-0199-DA28-650596951DAC}"/>
              </a:ext>
            </a:extLst>
          </p:cNvPr>
          <p:cNvSpPr/>
          <p:nvPr/>
        </p:nvSpPr>
        <p:spPr>
          <a:xfrm>
            <a:off x="5718947" y="2213439"/>
            <a:ext cx="2060758" cy="707886"/>
          </a:xfrm>
          <a:prstGeom prst="ellipse">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TextBox 50">
            <a:extLst>
              <a:ext uri="{FF2B5EF4-FFF2-40B4-BE49-F238E27FC236}">
                <a16:creationId xmlns:a16="http://schemas.microsoft.com/office/drawing/2014/main" id="{4A8FDDD8-7ADC-EC8B-321E-039FCC0C4447}"/>
              </a:ext>
            </a:extLst>
          </p:cNvPr>
          <p:cNvSpPr txBox="1"/>
          <p:nvPr/>
        </p:nvSpPr>
        <p:spPr>
          <a:xfrm>
            <a:off x="4022364" y="1592139"/>
            <a:ext cx="1538636" cy="461665"/>
          </a:xfrm>
          <a:prstGeom prst="rect">
            <a:avLst/>
          </a:prstGeom>
          <a:noFill/>
        </p:spPr>
        <p:txBody>
          <a:bodyPr wrap="square" rtlCol="0">
            <a:spAutoFit/>
          </a:bodyPr>
          <a:lstStyle/>
          <a:p>
            <a:r>
              <a:rPr lang="en-IN" sz="2400" dirty="0"/>
              <a:t>Username</a:t>
            </a:r>
          </a:p>
        </p:txBody>
      </p:sp>
      <p:sp>
        <p:nvSpPr>
          <p:cNvPr id="52" name="TextBox 51">
            <a:extLst>
              <a:ext uri="{FF2B5EF4-FFF2-40B4-BE49-F238E27FC236}">
                <a16:creationId xmlns:a16="http://schemas.microsoft.com/office/drawing/2014/main" id="{F2259513-4901-2F49-2485-2AD23CEB5B2A}"/>
              </a:ext>
            </a:extLst>
          </p:cNvPr>
          <p:cNvSpPr txBox="1"/>
          <p:nvPr/>
        </p:nvSpPr>
        <p:spPr>
          <a:xfrm>
            <a:off x="2186525" y="2336550"/>
            <a:ext cx="1442817" cy="461665"/>
          </a:xfrm>
          <a:prstGeom prst="rect">
            <a:avLst/>
          </a:prstGeom>
          <a:noFill/>
        </p:spPr>
        <p:txBody>
          <a:bodyPr wrap="square" rtlCol="0">
            <a:spAutoFit/>
          </a:bodyPr>
          <a:lstStyle/>
          <a:p>
            <a:r>
              <a:rPr lang="en-IN" sz="2400" dirty="0"/>
              <a:t>Email</a:t>
            </a:r>
          </a:p>
        </p:txBody>
      </p:sp>
      <p:sp>
        <p:nvSpPr>
          <p:cNvPr id="53" name="TextBox 52">
            <a:extLst>
              <a:ext uri="{FF2B5EF4-FFF2-40B4-BE49-F238E27FC236}">
                <a16:creationId xmlns:a16="http://schemas.microsoft.com/office/drawing/2014/main" id="{D5927511-7744-C0F5-0453-AFC789C36FA7}"/>
              </a:ext>
            </a:extLst>
          </p:cNvPr>
          <p:cNvSpPr txBox="1"/>
          <p:nvPr/>
        </p:nvSpPr>
        <p:spPr>
          <a:xfrm>
            <a:off x="5931948" y="2313904"/>
            <a:ext cx="1770481" cy="461665"/>
          </a:xfrm>
          <a:prstGeom prst="rect">
            <a:avLst/>
          </a:prstGeom>
          <a:noFill/>
        </p:spPr>
        <p:txBody>
          <a:bodyPr wrap="square" rtlCol="0">
            <a:spAutoFit/>
          </a:bodyPr>
          <a:lstStyle/>
          <a:p>
            <a:r>
              <a:rPr lang="en-IN" sz="2400" dirty="0"/>
              <a:t>Preferences</a:t>
            </a:r>
          </a:p>
        </p:txBody>
      </p:sp>
      <p:cxnSp>
        <p:nvCxnSpPr>
          <p:cNvPr id="54" name="Straight Connector 53">
            <a:extLst>
              <a:ext uri="{FF2B5EF4-FFF2-40B4-BE49-F238E27FC236}">
                <a16:creationId xmlns:a16="http://schemas.microsoft.com/office/drawing/2014/main" id="{98BB23A7-D73E-0976-55FE-4333A0028758}"/>
              </a:ext>
            </a:extLst>
          </p:cNvPr>
          <p:cNvCxnSpPr>
            <a:cxnSpLocks/>
            <a:stCxn id="49" idx="4"/>
          </p:cNvCxnSpPr>
          <p:nvPr/>
        </p:nvCxnSpPr>
        <p:spPr>
          <a:xfrm>
            <a:off x="4704923" y="2221393"/>
            <a:ext cx="13037" cy="1002708"/>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42C555A9-B9F3-7D20-D857-EC2EB8CAA990}"/>
              </a:ext>
            </a:extLst>
          </p:cNvPr>
          <p:cNvCxnSpPr>
            <a:stCxn id="41" idx="4"/>
          </p:cNvCxnSpPr>
          <p:nvPr/>
        </p:nvCxnSpPr>
        <p:spPr>
          <a:xfrm>
            <a:off x="2676300" y="2921325"/>
            <a:ext cx="2028623" cy="292411"/>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4F0649B-2BE3-C777-3DBA-EC7A08C1B7B3}"/>
              </a:ext>
            </a:extLst>
          </p:cNvPr>
          <p:cNvCxnSpPr>
            <a:stCxn id="50" idx="4"/>
          </p:cNvCxnSpPr>
          <p:nvPr/>
        </p:nvCxnSpPr>
        <p:spPr>
          <a:xfrm flipH="1">
            <a:off x="4717960" y="2921325"/>
            <a:ext cx="2031366" cy="29165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D8F8116-6B29-DC3F-603B-5EF37933C5D5}"/>
              </a:ext>
            </a:extLst>
          </p:cNvPr>
          <p:cNvCxnSpPr>
            <a:cxnSpLocks/>
            <a:stCxn id="34" idx="2"/>
            <a:endCxn id="47" idx="0"/>
          </p:cNvCxnSpPr>
          <p:nvPr/>
        </p:nvCxnSpPr>
        <p:spPr>
          <a:xfrm flipH="1">
            <a:off x="11146381" y="6238461"/>
            <a:ext cx="1668862" cy="472375"/>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8987E141-91BB-FEC8-5B8E-52BBE32D5EB4}"/>
              </a:ext>
            </a:extLst>
          </p:cNvPr>
          <p:cNvCxnSpPr>
            <a:cxnSpLocks/>
            <a:stCxn id="43" idx="4"/>
            <a:endCxn id="34" idx="2"/>
          </p:cNvCxnSpPr>
          <p:nvPr/>
        </p:nvCxnSpPr>
        <p:spPr>
          <a:xfrm flipH="1" flipV="1">
            <a:off x="12815243" y="6238461"/>
            <a:ext cx="148499" cy="1219552"/>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2B2AAC3-CDFB-E1C0-0347-876D69CDF1A7}"/>
              </a:ext>
            </a:extLst>
          </p:cNvPr>
          <p:cNvCxnSpPr>
            <a:cxnSpLocks/>
            <a:stCxn id="42" idx="0"/>
            <a:endCxn id="34" idx="2"/>
          </p:cNvCxnSpPr>
          <p:nvPr/>
        </p:nvCxnSpPr>
        <p:spPr>
          <a:xfrm flipH="1" flipV="1">
            <a:off x="12815243" y="6238461"/>
            <a:ext cx="1781959" cy="549518"/>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7F1A5FD-B425-A120-93CA-BE51C8FAEFAC}"/>
              </a:ext>
            </a:extLst>
          </p:cNvPr>
          <p:cNvCxnSpPr>
            <a:cxnSpLocks/>
            <a:stCxn id="44" idx="6"/>
            <a:endCxn id="31" idx="2"/>
          </p:cNvCxnSpPr>
          <p:nvPr/>
        </p:nvCxnSpPr>
        <p:spPr>
          <a:xfrm flipV="1">
            <a:off x="3990642" y="6172656"/>
            <a:ext cx="1015694" cy="658494"/>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BDB8B821-0D25-109D-A16C-0E5E3533250D}"/>
              </a:ext>
            </a:extLst>
          </p:cNvPr>
          <p:cNvCxnSpPr>
            <a:cxnSpLocks/>
            <a:stCxn id="39" idx="0"/>
            <a:endCxn id="31" idx="2"/>
          </p:cNvCxnSpPr>
          <p:nvPr/>
        </p:nvCxnSpPr>
        <p:spPr>
          <a:xfrm flipH="1" flipV="1">
            <a:off x="5006336" y="6172656"/>
            <a:ext cx="96934" cy="1076361"/>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809CAC1-0AD9-B8FA-E218-B17A3FB63F42}"/>
              </a:ext>
            </a:extLst>
          </p:cNvPr>
          <p:cNvCxnSpPr>
            <a:cxnSpLocks/>
            <a:stCxn id="40" idx="2"/>
            <a:endCxn id="31" idx="2"/>
          </p:cNvCxnSpPr>
          <p:nvPr/>
        </p:nvCxnSpPr>
        <p:spPr>
          <a:xfrm flipH="1" flipV="1">
            <a:off x="5006336" y="6172656"/>
            <a:ext cx="1136362" cy="642235"/>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A32DF5C-648C-2D0B-0EFD-08CD7E2A52F4}"/>
              </a:ext>
            </a:extLst>
          </p:cNvPr>
          <p:cNvCxnSpPr>
            <a:cxnSpLocks/>
            <a:stCxn id="32" idx="0"/>
            <a:endCxn id="48" idx="4"/>
          </p:cNvCxnSpPr>
          <p:nvPr/>
        </p:nvCxnSpPr>
        <p:spPr>
          <a:xfrm flipH="1" flipV="1">
            <a:off x="10801806" y="2638903"/>
            <a:ext cx="2013437" cy="62948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4C43D309-523F-6C8A-4F8F-862E3C0B9118}"/>
              </a:ext>
            </a:extLst>
          </p:cNvPr>
          <p:cNvCxnSpPr>
            <a:cxnSpLocks/>
            <a:stCxn id="45" idx="2"/>
            <a:endCxn id="32" idx="0"/>
          </p:cNvCxnSpPr>
          <p:nvPr/>
        </p:nvCxnSpPr>
        <p:spPr>
          <a:xfrm flipH="1">
            <a:off x="12815243" y="2451403"/>
            <a:ext cx="1222253" cy="81698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BDA96977-D76C-6B76-16B9-491CB6B3B733}"/>
              </a:ext>
            </a:extLst>
          </p:cNvPr>
          <p:cNvCxnSpPr>
            <a:cxnSpLocks/>
            <a:endCxn id="46" idx="4"/>
          </p:cNvCxnSpPr>
          <p:nvPr/>
        </p:nvCxnSpPr>
        <p:spPr>
          <a:xfrm flipV="1">
            <a:off x="12828296" y="1692570"/>
            <a:ext cx="106545" cy="1439565"/>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5CD862E1-72D5-0F94-3226-AC0D4303FE27}"/>
              </a:ext>
            </a:extLst>
          </p:cNvPr>
          <p:cNvSpPr txBox="1"/>
          <p:nvPr/>
        </p:nvSpPr>
        <p:spPr>
          <a:xfrm>
            <a:off x="9887138" y="2023434"/>
            <a:ext cx="1864810" cy="461665"/>
          </a:xfrm>
          <a:prstGeom prst="rect">
            <a:avLst/>
          </a:prstGeom>
          <a:noFill/>
        </p:spPr>
        <p:txBody>
          <a:bodyPr wrap="square" rtlCol="0">
            <a:spAutoFit/>
          </a:bodyPr>
          <a:lstStyle/>
          <a:p>
            <a:r>
              <a:rPr lang="en-IN" sz="2400" dirty="0" err="1"/>
              <a:t>Symptom_ID</a:t>
            </a:r>
            <a:endParaRPr lang="en-IN" sz="2400" dirty="0"/>
          </a:p>
        </p:txBody>
      </p:sp>
      <p:sp>
        <p:nvSpPr>
          <p:cNvPr id="67" name="TextBox 66">
            <a:extLst>
              <a:ext uri="{FF2B5EF4-FFF2-40B4-BE49-F238E27FC236}">
                <a16:creationId xmlns:a16="http://schemas.microsoft.com/office/drawing/2014/main" id="{67D5A145-5CA1-5A8F-2F4B-113192510964}"/>
              </a:ext>
            </a:extLst>
          </p:cNvPr>
          <p:cNvSpPr txBox="1"/>
          <p:nvPr/>
        </p:nvSpPr>
        <p:spPr>
          <a:xfrm>
            <a:off x="11784244" y="1065332"/>
            <a:ext cx="2481391" cy="461665"/>
          </a:xfrm>
          <a:prstGeom prst="rect">
            <a:avLst/>
          </a:prstGeom>
          <a:noFill/>
        </p:spPr>
        <p:txBody>
          <a:bodyPr wrap="square" rtlCol="0">
            <a:spAutoFit/>
          </a:bodyPr>
          <a:lstStyle/>
          <a:p>
            <a:r>
              <a:rPr lang="en-IN" sz="2400" dirty="0" err="1"/>
              <a:t>Symptom_Name</a:t>
            </a:r>
            <a:endParaRPr lang="en-IN" sz="2400" dirty="0"/>
          </a:p>
        </p:txBody>
      </p:sp>
      <p:sp>
        <p:nvSpPr>
          <p:cNvPr id="68" name="TextBox 67">
            <a:extLst>
              <a:ext uri="{FF2B5EF4-FFF2-40B4-BE49-F238E27FC236}">
                <a16:creationId xmlns:a16="http://schemas.microsoft.com/office/drawing/2014/main" id="{B92212B3-7C6C-3301-BB12-0A36C635B3EB}"/>
              </a:ext>
            </a:extLst>
          </p:cNvPr>
          <p:cNvSpPr txBox="1"/>
          <p:nvPr/>
        </p:nvSpPr>
        <p:spPr>
          <a:xfrm>
            <a:off x="14250364" y="2154588"/>
            <a:ext cx="2039078" cy="461665"/>
          </a:xfrm>
          <a:prstGeom prst="rect">
            <a:avLst/>
          </a:prstGeom>
          <a:noFill/>
        </p:spPr>
        <p:txBody>
          <a:bodyPr wrap="square" rtlCol="0">
            <a:spAutoFit/>
          </a:bodyPr>
          <a:lstStyle/>
          <a:p>
            <a:r>
              <a:rPr lang="en-IN" sz="2400" dirty="0"/>
              <a:t>Description</a:t>
            </a:r>
          </a:p>
        </p:txBody>
      </p:sp>
      <p:sp>
        <p:nvSpPr>
          <p:cNvPr id="69" name="TextBox 68">
            <a:extLst>
              <a:ext uri="{FF2B5EF4-FFF2-40B4-BE49-F238E27FC236}">
                <a16:creationId xmlns:a16="http://schemas.microsoft.com/office/drawing/2014/main" id="{99E18CF8-E0F4-C814-3F14-879358C607F6}"/>
              </a:ext>
            </a:extLst>
          </p:cNvPr>
          <p:cNvSpPr txBox="1"/>
          <p:nvPr/>
        </p:nvSpPr>
        <p:spPr>
          <a:xfrm>
            <a:off x="2245699" y="6538785"/>
            <a:ext cx="1748185" cy="461665"/>
          </a:xfrm>
          <a:prstGeom prst="rect">
            <a:avLst/>
          </a:prstGeom>
          <a:noFill/>
        </p:spPr>
        <p:txBody>
          <a:bodyPr wrap="square" rtlCol="0">
            <a:spAutoFit/>
          </a:bodyPr>
          <a:lstStyle/>
          <a:p>
            <a:r>
              <a:rPr lang="en-IN" sz="2400" dirty="0" err="1"/>
              <a:t>Source_ID</a:t>
            </a:r>
            <a:endParaRPr lang="en-IN" sz="2400" dirty="0"/>
          </a:p>
        </p:txBody>
      </p:sp>
      <p:sp>
        <p:nvSpPr>
          <p:cNvPr id="70" name="TextBox 69">
            <a:extLst>
              <a:ext uri="{FF2B5EF4-FFF2-40B4-BE49-F238E27FC236}">
                <a16:creationId xmlns:a16="http://schemas.microsoft.com/office/drawing/2014/main" id="{2B1E6BE7-975B-5E24-4C7F-5AB2EF3210EB}"/>
              </a:ext>
            </a:extLst>
          </p:cNvPr>
          <p:cNvSpPr txBox="1"/>
          <p:nvPr/>
        </p:nvSpPr>
        <p:spPr>
          <a:xfrm>
            <a:off x="4087806" y="7329200"/>
            <a:ext cx="2287780" cy="461665"/>
          </a:xfrm>
          <a:prstGeom prst="rect">
            <a:avLst/>
          </a:prstGeom>
          <a:noFill/>
        </p:spPr>
        <p:txBody>
          <a:bodyPr wrap="square" rtlCol="0">
            <a:spAutoFit/>
          </a:bodyPr>
          <a:lstStyle/>
          <a:p>
            <a:r>
              <a:rPr lang="en-IN" sz="2400" dirty="0" err="1"/>
              <a:t>Source_Name</a:t>
            </a:r>
            <a:endParaRPr lang="en-IN" sz="2400" dirty="0"/>
          </a:p>
        </p:txBody>
      </p:sp>
      <p:sp>
        <p:nvSpPr>
          <p:cNvPr id="71" name="TextBox 70">
            <a:extLst>
              <a:ext uri="{FF2B5EF4-FFF2-40B4-BE49-F238E27FC236}">
                <a16:creationId xmlns:a16="http://schemas.microsoft.com/office/drawing/2014/main" id="{8CDC157D-9644-A15E-262E-9E5784D3D957}"/>
              </a:ext>
            </a:extLst>
          </p:cNvPr>
          <p:cNvSpPr txBox="1"/>
          <p:nvPr/>
        </p:nvSpPr>
        <p:spPr>
          <a:xfrm>
            <a:off x="6390725" y="6538785"/>
            <a:ext cx="1664519" cy="461665"/>
          </a:xfrm>
          <a:prstGeom prst="rect">
            <a:avLst/>
          </a:prstGeom>
          <a:noFill/>
        </p:spPr>
        <p:txBody>
          <a:bodyPr wrap="square" rtlCol="0">
            <a:spAutoFit/>
          </a:bodyPr>
          <a:lstStyle/>
          <a:p>
            <a:r>
              <a:rPr lang="en-IN" sz="2400" dirty="0"/>
              <a:t>Description</a:t>
            </a:r>
          </a:p>
        </p:txBody>
      </p:sp>
      <p:sp>
        <p:nvSpPr>
          <p:cNvPr id="72" name="TextBox 71">
            <a:extLst>
              <a:ext uri="{FF2B5EF4-FFF2-40B4-BE49-F238E27FC236}">
                <a16:creationId xmlns:a16="http://schemas.microsoft.com/office/drawing/2014/main" id="{1D0524B5-E35D-84BA-B19D-9615FDC95BA7}"/>
              </a:ext>
            </a:extLst>
          </p:cNvPr>
          <p:cNvSpPr txBox="1"/>
          <p:nvPr/>
        </p:nvSpPr>
        <p:spPr>
          <a:xfrm>
            <a:off x="10393101" y="6833946"/>
            <a:ext cx="1585001" cy="461665"/>
          </a:xfrm>
          <a:prstGeom prst="rect">
            <a:avLst/>
          </a:prstGeom>
          <a:noFill/>
        </p:spPr>
        <p:txBody>
          <a:bodyPr wrap="square" rtlCol="0">
            <a:spAutoFit/>
          </a:bodyPr>
          <a:lstStyle/>
          <a:p>
            <a:r>
              <a:rPr lang="en-IN" sz="2400" dirty="0" err="1"/>
              <a:t>Insight_ID</a:t>
            </a:r>
            <a:endParaRPr lang="en-IN" sz="2400" dirty="0"/>
          </a:p>
        </p:txBody>
      </p:sp>
      <p:sp>
        <p:nvSpPr>
          <p:cNvPr id="73" name="TextBox 72">
            <a:extLst>
              <a:ext uri="{FF2B5EF4-FFF2-40B4-BE49-F238E27FC236}">
                <a16:creationId xmlns:a16="http://schemas.microsoft.com/office/drawing/2014/main" id="{57040CF7-CEE6-D6C1-CA2B-54F1039E2BE6}"/>
              </a:ext>
            </a:extLst>
          </p:cNvPr>
          <p:cNvSpPr txBox="1"/>
          <p:nvPr/>
        </p:nvSpPr>
        <p:spPr>
          <a:xfrm>
            <a:off x="11915663" y="7560032"/>
            <a:ext cx="2381221" cy="461665"/>
          </a:xfrm>
          <a:prstGeom prst="rect">
            <a:avLst/>
          </a:prstGeom>
          <a:noFill/>
        </p:spPr>
        <p:txBody>
          <a:bodyPr wrap="square" rtlCol="0">
            <a:spAutoFit/>
          </a:bodyPr>
          <a:lstStyle/>
          <a:p>
            <a:r>
              <a:rPr lang="en-IN" sz="2400" dirty="0" err="1"/>
              <a:t>Analysis_Result</a:t>
            </a:r>
            <a:endParaRPr lang="en-IN" sz="2400" dirty="0"/>
          </a:p>
        </p:txBody>
      </p:sp>
      <p:sp>
        <p:nvSpPr>
          <p:cNvPr id="74" name="TextBox 73">
            <a:extLst>
              <a:ext uri="{FF2B5EF4-FFF2-40B4-BE49-F238E27FC236}">
                <a16:creationId xmlns:a16="http://schemas.microsoft.com/office/drawing/2014/main" id="{5B87AF87-88C4-6FBF-9EDD-E9336D18B409}"/>
              </a:ext>
            </a:extLst>
          </p:cNvPr>
          <p:cNvSpPr txBox="1"/>
          <p:nvPr/>
        </p:nvSpPr>
        <p:spPr>
          <a:xfrm>
            <a:off x="13904965" y="6848237"/>
            <a:ext cx="1722615" cy="461665"/>
          </a:xfrm>
          <a:prstGeom prst="rect">
            <a:avLst/>
          </a:prstGeom>
          <a:noFill/>
        </p:spPr>
        <p:txBody>
          <a:bodyPr wrap="square" rtlCol="0">
            <a:spAutoFit/>
          </a:bodyPr>
          <a:lstStyle/>
          <a:p>
            <a:r>
              <a:rPr lang="en-IN" sz="2400" dirty="0"/>
              <a:t>Timestamp</a:t>
            </a:r>
          </a:p>
        </p:txBody>
      </p:sp>
      <p:sp>
        <p:nvSpPr>
          <p:cNvPr id="75" name="Diamond 74">
            <a:extLst>
              <a:ext uri="{FF2B5EF4-FFF2-40B4-BE49-F238E27FC236}">
                <a16:creationId xmlns:a16="http://schemas.microsoft.com/office/drawing/2014/main" id="{DECDE517-C028-6512-81DA-9B6124476077}"/>
              </a:ext>
            </a:extLst>
          </p:cNvPr>
          <p:cNvSpPr/>
          <p:nvPr/>
        </p:nvSpPr>
        <p:spPr>
          <a:xfrm>
            <a:off x="7707792" y="3181243"/>
            <a:ext cx="2499071" cy="846380"/>
          </a:xfrm>
          <a:prstGeom prst="diamond">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6" name="TextBox 75">
            <a:extLst>
              <a:ext uri="{FF2B5EF4-FFF2-40B4-BE49-F238E27FC236}">
                <a16:creationId xmlns:a16="http://schemas.microsoft.com/office/drawing/2014/main" id="{E3733F78-8DFE-A16E-9002-652086B96D45}"/>
              </a:ext>
            </a:extLst>
          </p:cNvPr>
          <p:cNvSpPr txBox="1"/>
          <p:nvPr/>
        </p:nvSpPr>
        <p:spPr>
          <a:xfrm>
            <a:off x="8160011" y="3327761"/>
            <a:ext cx="1767718" cy="461665"/>
          </a:xfrm>
          <a:prstGeom prst="rect">
            <a:avLst/>
          </a:prstGeom>
          <a:noFill/>
        </p:spPr>
        <p:txBody>
          <a:bodyPr wrap="square" rtlCol="0">
            <a:spAutoFit/>
          </a:bodyPr>
          <a:lstStyle/>
          <a:p>
            <a:r>
              <a:rPr lang="en-IN" sz="2400" dirty="0"/>
              <a:t>Preferences</a:t>
            </a:r>
          </a:p>
        </p:txBody>
      </p:sp>
      <p:cxnSp>
        <p:nvCxnSpPr>
          <p:cNvPr id="77" name="Straight Connector 76">
            <a:extLst>
              <a:ext uri="{FF2B5EF4-FFF2-40B4-BE49-F238E27FC236}">
                <a16:creationId xmlns:a16="http://schemas.microsoft.com/office/drawing/2014/main" id="{EC6A79F3-329F-0133-C7DD-A0A461471C8A}"/>
              </a:ext>
            </a:extLst>
          </p:cNvPr>
          <p:cNvCxnSpPr>
            <a:stCxn id="30" idx="3"/>
            <a:endCxn id="75" idx="1"/>
          </p:cNvCxnSpPr>
          <p:nvPr/>
        </p:nvCxnSpPr>
        <p:spPr>
          <a:xfrm>
            <a:off x="5931948" y="3558594"/>
            <a:ext cx="1775844" cy="45839"/>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A48F8EC5-EF16-47CA-40FB-C8D295CED24B}"/>
              </a:ext>
            </a:extLst>
          </p:cNvPr>
          <p:cNvCxnSpPr>
            <a:stCxn id="75" idx="3"/>
            <a:endCxn id="32" idx="1"/>
          </p:cNvCxnSpPr>
          <p:nvPr/>
        </p:nvCxnSpPr>
        <p:spPr>
          <a:xfrm>
            <a:off x="10206863" y="3604433"/>
            <a:ext cx="1665260" cy="17893"/>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sp>
        <p:nvSpPr>
          <p:cNvPr id="79" name="Diamond 78">
            <a:extLst>
              <a:ext uri="{FF2B5EF4-FFF2-40B4-BE49-F238E27FC236}">
                <a16:creationId xmlns:a16="http://schemas.microsoft.com/office/drawing/2014/main" id="{B17B30E7-8EC0-9B7B-012C-DAA0C3C13CAE}"/>
              </a:ext>
            </a:extLst>
          </p:cNvPr>
          <p:cNvSpPr/>
          <p:nvPr/>
        </p:nvSpPr>
        <p:spPr>
          <a:xfrm>
            <a:off x="7586841" y="5391063"/>
            <a:ext cx="2499071" cy="846380"/>
          </a:xfrm>
          <a:prstGeom prst="diamond">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0" name="Diamond 79">
            <a:extLst>
              <a:ext uri="{FF2B5EF4-FFF2-40B4-BE49-F238E27FC236}">
                <a16:creationId xmlns:a16="http://schemas.microsoft.com/office/drawing/2014/main" id="{56465668-BC66-F458-B1CD-0D687320719E}"/>
              </a:ext>
            </a:extLst>
          </p:cNvPr>
          <p:cNvSpPr/>
          <p:nvPr/>
        </p:nvSpPr>
        <p:spPr>
          <a:xfrm>
            <a:off x="11480977" y="4322720"/>
            <a:ext cx="2499071" cy="846380"/>
          </a:xfrm>
          <a:prstGeom prst="diamond">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1" name="Diamond 80">
            <a:extLst>
              <a:ext uri="{FF2B5EF4-FFF2-40B4-BE49-F238E27FC236}">
                <a16:creationId xmlns:a16="http://schemas.microsoft.com/office/drawing/2014/main" id="{104E4F82-C5D6-95B5-410D-2814FADE13BF}"/>
              </a:ext>
            </a:extLst>
          </p:cNvPr>
          <p:cNvSpPr/>
          <p:nvPr/>
        </p:nvSpPr>
        <p:spPr>
          <a:xfrm>
            <a:off x="5950546" y="4160677"/>
            <a:ext cx="2499071" cy="846380"/>
          </a:xfrm>
          <a:prstGeom prst="diamond">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82" name="Straight Connector 81">
            <a:extLst>
              <a:ext uri="{FF2B5EF4-FFF2-40B4-BE49-F238E27FC236}">
                <a16:creationId xmlns:a16="http://schemas.microsoft.com/office/drawing/2014/main" id="{1EC570A7-6C2A-95F5-57F3-7D7CF6FBB635}"/>
              </a:ext>
            </a:extLst>
          </p:cNvPr>
          <p:cNvCxnSpPr>
            <a:stCxn id="30" idx="2"/>
            <a:endCxn id="81" idx="1"/>
          </p:cNvCxnSpPr>
          <p:nvPr/>
        </p:nvCxnSpPr>
        <p:spPr>
          <a:xfrm>
            <a:off x="4988829" y="3893087"/>
            <a:ext cx="961717" cy="69078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4DC2C5F6-0BA7-9F47-3DC1-B12AD01A9A29}"/>
              </a:ext>
            </a:extLst>
          </p:cNvPr>
          <p:cNvCxnSpPr>
            <a:stCxn id="81" idx="3"/>
            <a:endCxn id="34" idx="1"/>
          </p:cNvCxnSpPr>
          <p:nvPr/>
        </p:nvCxnSpPr>
        <p:spPr>
          <a:xfrm>
            <a:off x="8449617" y="4583867"/>
            <a:ext cx="3422506" cy="1300652"/>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BC000081-5A63-F708-B7B1-058A1FBFE367}"/>
              </a:ext>
            </a:extLst>
          </p:cNvPr>
          <p:cNvCxnSpPr>
            <a:stCxn id="31" idx="3"/>
            <a:endCxn id="79" idx="1"/>
          </p:cNvCxnSpPr>
          <p:nvPr/>
        </p:nvCxnSpPr>
        <p:spPr>
          <a:xfrm flipV="1">
            <a:off x="5950546" y="5814253"/>
            <a:ext cx="1636295" cy="35238"/>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644D521A-94AB-B946-9341-B323EB83B5E6}"/>
              </a:ext>
            </a:extLst>
          </p:cNvPr>
          <p:cNvCxnSpPr>
            <a:stCxn id="79" idx="3"/>
            <a:endCxn id="34" idx="1"/>
          </p:cNvCxnSpPr>
          <p:nvPr/>
        </p:nvCxnSpPr>
        <p:spPr>
          <a:xfrm>
            <a:off x="10085912" y="5814253"/>
            <a:ext cx="1786211" cy="70266"/>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A3584897-8C6F-E5B6-8D01-D957EE486615}"/>
              </a:ext>
            </a:extLst>
          </p:cNvPr>
          <p:cNvCxnSpPr>
            <a:cxnSpLocks/>
            <a:stCxn id="32" idx="2"/>
            <a:endCxn id="80" idx="0"/>
          </p:cNvCxnSpPr>
          <p:nvPr/>
        </p:nvCxnSpPr>
        <p:spPr>
          <a:xfrm flipH="1">
            <a:off x="12730513" y="3976269"/>
            <a:ext cx="84730" cy="346451"/>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DCC56A83-271C-3777-D655-D604B7EDB0B4}"/>
              </a:ext>
            </a:extLst>
          </p:cNvPr>
          <p:cNvCxnSpPr>
            <a:cxnSpLocks/>
            <a:stCxn id="80" idx="2"/>
          </p:cNvCxnSpPr>
          <p:nvPr/>
        </p:nvCxnSpPr>
        <p:spPr>
          <a:xfrm>
            <a:off x="12730513" y="5169100"/>
            <a:ext cx="25879" cy="341907"/>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0EC2097D-3A79-1529-6629-4146E15C9DE6}"/>
              </a:ext>
            </a:extLst>
          </p:cNvPr>
          <p:cNvSpPr txBox="1"/>
          <p:nvPr/>
        </p:nvSpPr>
        <p:spPr>
          <a:xfrm>
            <a:off x="11978102" y="4506724"/>
            <a:ext cx="1704101" cy="461665"/>
          </a:xfrm>
          <a:prstGeom prst="rect">
            <a:avLst/>
          </a:prstGeom>
          <a:noFill/>
        </p:spPr>
        <p:txBody>
          <a:bodyPr wrap="square" rtlCol="0">
            <a:spAutoFit/>
          </a:bodyPr>
          <a:lstStyle/>
          <a:p>
            <a:r>
              <a:rPr lang="en-IN" sz="2400" dirty="0"/>
              <a:t>Based on</a:t>
            </a:r>
          </a:p>
        </p:txBody>
      </p:sp>
      <p:sp>
        <p:nvSpPr>
          <p:cNvPr id="89" name="TextBox 88">
            <a:extLst>
              <a:ext uri="{FF2B5EF4-FFF2-40B4-BE49-F238E27FC236}">
                <a16:creationId xmlns:a16="http://schemas.microsoft.com/office/drawing/2014/main" id="{237CB381-5D14-24DC-6F1F-297508ABDAB7}"/>
              </a:ext>
            </a:extLst>
          </p:cNvPr>
          <p:cNvSpPr txBox="1"/>
          <p:nvPr/>
        </p:nvSpPr>
        <p:spPr>
          <a:xfrm>
            <a:off x="8234300" y="5557505"/>
            <a:ext cx="1420224" cy="461665"/>
          </a:xfrm>
          <a:prstGeom prst="rect">
            <a:avLst/>
          </a:prstGeom>
          <a:noFill/>
        </p:spPr>
        <p:txBody>
          <a:bodyPr wrap="square" rtlCol="0">
            <a:spAutoFit/>
          </a:bodyPr>
          <a:lstStyle/>
          <a:p>
            <a:r>
              <a:rPr lang="en-IN" sz="2400" dirty="0"/>
              <a:t>Based on</a:t>
            </a:r>
          </a:p>
        </p:txBody>
      </p:sp>
      <p:sp>
        <p:nvSpPr>
          <p:cNvPr id="90" name="TextBox 89">
            <a:extLst>
              <a:ext uri="{FF2B5EF4-FFF2-40B4-BE49-F238E27FC236}">
                <a16:creationId xmlns:a16="http://schemas.microsoft.com/office/drawing/2014/main" id="{C40D8EB1-478E-0AE7-BB16-E3AACB0F869E}"/>
              </a:ext>
            </a:extLst>
          </p:cNvPr>
          <p:cNvSpPr txBox="1"/>
          <p:nvPr/>
        </p:nvSpPr>
        <p:spPr>
          <a:xfrm>
            <a:off x="6551939" y="4370232"/>
            <a:ext cx="1700794" cy="461665"/>
          </a:xfrm>
          <a:prstGeom prst="rect">
            <a:avLst/>
          </a:prstGeom>
          <a:noFill/>
        </p:spPr>
        <p:txBody>
          <a:bodyPr wrap="square" rtlCol="0">
            <a:spAutoFit/>
          </a:bodyPr>
          <a:lstStyle/>
          <a:p>
            <a:r>
              <a:rPr lang="en-IN" sz="2400" dirty="0"/>
              <a:t>Requests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F4FD2D-6B06-E612-6315-A2F6EF020DBB}"/>
              </a:ext>
            </a:extLst>
          </p:cNvPr>
          <p:cNvSpPr>
            <a:spLocks noGrp="1"/>
          </p:cNvSpPr>
          <p:nvPr>
            <p:ph type="dt" sz="quarter" idx="10"/>
          </p:nvPr>
        </p:nvSpPr>
        <p:spPr/>
        <p:txBody>
          <a:bodyPr/>
          <a:lstStyle/>
          <a:p>
            <a:pPr>
              <a:defRPr/>
            </a:pPr>
            <a:fld id="{84B1D917-16EA-4D69-8845-9832B0C2F6AA}" type="datetime4">
              <a:rPr lang="en-US"/>
              <a:pPr>
                <a:defRPr/>
              </a:pPr>
              <a:t>February 8, 2024</a:t>
            </a:fld>
            <a:endParaRPr lang="en-US"/>
          </a:p>
        </p:txBody>
      </p:sp>
      <p:sp>
        <p:nvSpPr>
          <p:cNvPr id="3" name="Footer Placeholder 2">
            <a:extLst>
              <a:ext uri="{FF2B5EF4-FFF2-40B4-BE49-F238E27FC236}">
                <a16:creationId xmlns:a16="http://schemas.microsoft.com/office/drawing/2014/main" id="{5B33F6AB-4377-DEA1-C686-51CC8AAB5745}"/>
              </a:ext>
            </a:extLst>
          </p:cNvPr>
          <p:cNvSpPr>
            <a:spLocks noGrp="1"/>
          </p:cNvSpPr>
          <p:nvPr>
            <p:ph type="ftr" sz="quarter" idx="11"/>
          </p:nvPr>
        </p:nvSpPr>
        <p:spPr/>
        <p:txBody>
          <a:bodyPr/>
          <a:lstStyle/>
          <a:p>
            <a:pPr>
              <a:defRPr/>
            </a:pPr>
            <a:r>
              <a:rPr lang="en-IN"/>
              <a:t>DEPARTMENT OF COMPUTER SCIENCE &amp; ENGINEERING   / PROJECT TITLE</a:t>
            </a:r>
          </a:p>
        </p:txBody>
      </p:sp>
      <p:sp>
        <p:nvSpPr>
          <p:cNvPr id="4" name="Slide Number Placeholder 3">
            <a:extLst>
              <a:ext uri="{FF2B5EF4-FFF2-40B4-BE49-F238E27FC236}">
                <a16:creationId xmlns:a16="http://schemas.microsoft.com/office/drawing/2014/main" id="{E93A3839-B226-6E21-B19A-614CBEBEC26A}"/>
              </a:ext>
            </a:extLst>
          </p:cNvPr>
          <p:cNvSpPr>
            <a:spLocks noGrp="1"/>
          </p:cNvSpPr>
          <p:nvPr>
            <p:ph type="sldNum" sz="quarter" idx="12"/>
          </p:nvPr>
        </p:nvSpPr>
        <p:spPr/>
        <p:txBody>
          <a:bodyPr/>
          <a:lstStyle/>
          <a:p>
            <a:pPr>
              <a:defRPr/>
            </a:pPr>
            <a:fld id="{714D8D90-7387-4785-8791-482549B2E8BE}" type="slidenum">
              <a:rPr lang="en-US"/>
              <a:pPr>
                <a:defRPr/>
              </a:pPr>
              <a:t>23</a:t>
            </a:fld>
            <a:endParaRPr lang="en-US"/>
          </a:p>
        </p:txBody>
      </p:sp>
      <p:sp>
        <p:nvSpPr>
          <p:cNvPr id="34821" name="Rectangle 4">
            <a:extLst>
              <a:ext uri="{FF2B5EF4-FFF2-40B4-BE49-F238E27FC236}">
                <a16:creationId xmlns:a16="http://schemas.microsoft.com/office/drawing/2014/main" id="{DA84DB25-E489-ECB5-F337-DC91722DC82C}"/>
              </a:ext>
            </a:extLst>
          </p:cNvPr>
          <p:cNvSpPr>
            <a:spLocks noChangeArrowheads="1"/>
          </p:cNvSpPr>
          <p:nvPr/>
        </p:nvSpPr>
        <p:spPr bwMode="auto">
          <a:xfrm>
            <a:off x="4425950" y="539750"/>
            <a:ext cx="91440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600" b="1">
                <a:latin typeface="Times New Roman" panose="02020603050405020304" pitchFamily="18" charset="0"/>
                <a:cs typeface="Times New Roman" panose="02020603050405020304" pitchFamily="18" charset="0"/>
              </a:rPr>
              <a:t>Collaboration Diagram(If applicable)</a:t>
            </a:r>
          </a:p>
        </p:txBody>
      </p:sp>
      <p:sp>
        <p:nvSpPr>
          <p:cNvPr id="34823" name="TextBox 6">
            <a:extLst>
              <a:ext uri="{FF2B5EF4-FFF2-40B4-BE49-F238E27FC236}">
                <a16:creationId xmlns:a16="http://schemas.microsoft.com/office/drawing/2014/main" id="{2AC7B974-E8A7-5DD5-679C-3D115AC07B4B}"/>
              </a:ext>
            </a:extLst>
          </p:cNvPr>
          <p:cNvSpPr txBox="1">
            <a:spLocks noChangeArrowheads="1"/>
          </p:cNvSpPr>
          <p:nvPr/>
        </p:nvSpPr>
        <p:spPr bwMode="auto">
          <a:xfrm>
            <a:off x="747713" y="1662113"/>
            <a:ext cx="23907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IN" altLang="en-US"/>
              <a:t>,</a:t>
            </a:r>
          </a:p>
        </p:txBody>
      </p:sp>
      <p:pic>
        <p:nvPicPr>
          <p:cNvPr id="6" name="Picture 5">
            <a:extLst>
              <a:ext uri="{FF2B5EF4-FFF2-40B4-BE49-F238E27FC236}">
                <a16:creationId xmlns:a16="http://schemas.microsoft.com/office/drawing/2014/main" id="{C9F9911A-8262-4E28-3BC2-A7A1E2BBE0D1}"/>
              </a:ext>
            </a:extLst>
          </p:cNvPr>
          <p:cNvPicPr>
            <a:picLocks noChangeAspect="1"/>
          </p:cNvPicPr>
          <p:nvPr/>
        </p:nvPicPr>
        <p:blipFill>
          <a:blip r:embed="rId2"/>
          <a:stretch>
            <a:fillRect/>
          </a:stretch>
        </p:blipFill>
        <p:spPr>
          <a:xfrm>
            <a:off x="3371850" y="1449239"/>
            <a:ext cx="11544300" cy="6110435"/>
          </a:xfrm>
          <a:prstGeom prst="rect">
            <a:avLst/>
          </a:prstGeom>
        </p:spPr>
      </p:pic>
      <p:sp>
        <p:nvSpPr>
          <p:cNvPr id="8" name="TextBox 7">
            <a:extLst>
              <a:ext uri="{FF2B5EF4-FFF2-40B4-BE49-F238E27FC236}">
                <a16:creationId xmlns:a16="http://schemas.microsoft.com/office/drawing/2014/main" id="{F8BB2FF0-1DE4-1365-4316-630761E26CB4}"/>
              </a:ext>
            </a:extLst>
          </p:cNvPr>
          <p:cNvSpPr txBox="1"/>
          <p:nvPr/>
        </p:nvSpPr>
        <p:spPr>
          <a:xfrm>
            <a:off x="654529" y="7840057"/>
            <a:ext cx="16978942" cy="1569660"/>
          </a:xfrm>
          <a:prstGeom prst="rect">
            <a:avLst/>
          </a:prstGeom>
          <a:noFill/>
        </p:spPr>
        <p:txBody>
          <a:bodyPr wrap="square">
            <a:spAutoFit/>
          </a:bodyPr>
          <a:lstStyle/>
          <a:p>
            <a:pPr algn="just"/>
            <a:r>
              <a:rPr lang="en-US" sz="2400">
                <a:latin typeface="Times New Roman" panose="02020603050405020304" pitchFamily="18" charset="0"/>
                <a:cs typeface="Times New Roman" panose="02020603050405020304" pitchFamily="18" charset="0"/>
              </a:rPr>
              <a:t>In analyzing COVID-19 survey data collaboratively, the aim is to work together to collect diverse datasets, utilize collaborative diagrams to visualize interactions, and jointly clean and preprocess information. Collaborative efforts extend to applying ML techniques for insightful analysis, while the team collaborates on data splitting for robust training and testing. Accuracy assessments involve collective analysis, ensuring a comprehensive evaluation of results. </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F21C1E-1031-362B-D5DA-12BF2B3E8775}"/>
              </a:ext>
            </a:extLst>
          </p:cNvPr>
          <p:cNvSpPr>
            <a:spLocks noGrp="1"/>
          </p:cNvSpPr>
          <p:nvPr>
            <p:ph type="dt" sz="quarter" idx="10"/>
          </p:nvPr>
        </p:nvSpPr>
        <p:spPr/>
        <p:txBody>
          <a:bodyPr/>
          <a:lstStyle/>
          <a:p>
            <a:pPr>
              <a:defRPr/>
            </a:pPr>
            <a:fld id="{84B1D917-16EA-4D69-8845-9832B0C2F6AA}" type="datetime4">
              <a:rPr lang="en-US"/>
              <a:pPr>
                <a:defRPr/>
              </a:pPr>
              <a:t>February 8, 2024</a:t>
            </a:fld>
            <a:endParaRPr lang="en-US"/>
          </a:p>
        </p:txBody>
      </p:sp>
      <p:sp>
        <p:nvSpPr>
          <p:cNvPr id="3" name="Footer Placeholder 2">
            <a:extLst>
              <a:ext uri="{FF2B5EF4-FFF2-40B4-BE49-F238E27FC236}">
                <a16:creationId xmlns:a16="http://schemas.microsoft.com/office/drawing/2014/main" id="{9369DB99-4E79-3C85-889F-ECB4AEEF9776}"/>
              </a:ext>
            </a:extLst>
          </p:cNvPr>
          <p:cNvSpPr>
            <a:spLocks noGrp="1"/>
          </p:cNvSpPr>
          <p:nvPr>
            <p:ph type="ftr" sz="quarter" idx="11"/>
          </p:nvPr>
        </p:nvSpPr>
        <p:spPr/>
        <p:txBody>
          <a:bodyPr/>
          <a:lstStyle/>
          <a:p>
            <a:pPr>
              <a:defRPr/>
            </a:pPr>
            <a:r>
              <a:rPr lang="en-IN"/>
              <a:t>DEPARTMENT OF COMPUTER SCIENCE &amp; ENGINEERING   / PROJECT TITLE</a:t>
            </a:r>
          </a:p>
        </p:txBody>
      </p:sp>
      <p:sp>
        <p:nvSpPr>
          <p:cNvPr id="4" name="Slide Number Placeholder 3">
            <a:extLst>
              <a:ext uri="{FF2B5EF4-FFF2-40B4-BE49-F238E27FC236}">
                <a16:creationId xmlns:a16="http://schemas.microsoft.com/office/drawing/2014/main" id="{22ABF908-2ACD-111A-3AF5-68B039A8E27C}"/>
              </a:ext>
            </a:extLst>
          </p:cNvPr>
          <p:cNvSpPr>
            <a:spLocks noGrp="1"/>
          </p:cNvSpPr>
          <p:nvPr>
            <p:ph type="sldNum" sz="quarter" idx="12"/>
          </p:nvPr>
        </p:nvSpPr>
        <p:spPr/>
        <p:txBody>
          <a:bodyPr/>
          <a:lstStyle/>
          <a:p>
            <a:pPr>
              <a:defRPr/>
            </a:pPr>
            <a:fld id="{3AEC421A-D032-49D7-8235-267963295F3D}" type="slidenum">
              <a:rPr lang="en-US"/>
              <a:pPr>
                <a:defRPr/>
              </a:pPr>
              <a:t>24</a:t>
            </a:fld>
            <a:endParaRPr lang="en-US"/>
          </a:p>
        </p:txBody>
      </p:sp>
      <p:sp>
        <p:nvSpPr>
          <p:cNvPr id="35845" name="Rectangle 4">
            <a:extLst>
              <a:ext uri="{FF2B5EF4-FFF2-40B4-BE49-F238E27FC236}">
                <a16:creationId xmlns:a16="http://schemas.microsoft.com/office/drawing/2014/main" id="{1F5AFDA2-4211-00E8-91AB-A10C2A70365B}"/>
              </a:ext>
            </a:extLst>
          </p:cNvPr>
          <p:cNvSpPr>
            <a:spLocks noChangeArrowheads="1"/>
          </p:cNvSpPr>
          <p:nvPr/>
        </p:nvSpPr>
        <p:spPr bwMode="auto">
          <a:xfrm>
            <a:off x="603250" y="1806575"/>
            <a:ext cx="17394238" cy="193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a:solidFill>
                  <a:schemeClr val="tx1"/>
                </a:solidFill>
                <a:latin typeface="Calibri" panose="020F0502020204030204" pitchFamily="34" charset="0"/>
              </a:defRPr>
            </a:lvl1pPr>
            <a:lvl2pPr>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lvl="1" eaLnBrk="1" hangingPunct="1">
              <a:buFont typeface="Wingdings" panose="05000000000000000000" pitchFamily="2" charset="2"/>
              <a:buChar char="Ø"/>
            </a:pPr>
            <a:r>
              <a:rPr lang="en-US" altLang="en-US" sz="2400">
                <a:latin typeface="Times New Roman" panose="02020603050405020304" pitchFamily="18" charset="0"/>
                <a:cs typeface="Times New Roman" panose="02020603050405020304" pitchFamily="18" charset="0"/>
              </a:rPr>
              <a:t>UNIT TESTING</a:t>
            </a:r>
            <a:endParaRPr lang="en-IN" altLang="en-US" sz="2400" i="1">
              <a:latin typeface="Times New Roman" panose="02020603050405020304" pitchFamily="18" charset="0"/>
              <a:cs typeface="Times New Roman" panose="02020603050405020304" pitchFamily="18" charset="0"/>
            </a:endParaRPr>
          </a:p>
          <a:p>
            <a:pPr lvl="1" eaLnBrk="1" hangingPunct="1">
              <a:buFont typeface="Wingdings" panose="05000000000000000000" pitchFamily="2" charset="2"/>
              <a:buChar char="Ø"/>
            </a:pPr>
            <a:r>
              <a:rPr lang="en-US" altLang="en-US" sz="2400">
                <a:latin typeface="Times New Roman" panose="02020603050405020304" pitchFamily="18" charset="0"/>
                <a:cs typeface="Times New Roman" panose="02020603050405020304" pitchFamily="18" charset="0"/>
              </a:rPr>
              <a:t>INTEGRATION TESTING</a:t>
            </a:r>
          </a:p>
          <a:p>
            <a:pPr lvl="1" eaLnBrk="1" hangingPunct="1">
              <a:buFont typeface="Wingdings" panose="05000000000000000000" pitchFamily="2" charset="2"/>
              <a:buChar char="Ø"/>
            </a:pPr>
            <a:r>
              <a:rPr lang="en-US" altLang="en-US" sz="2400">
                <a:latin typeface="Times New Roman" panose="02020603050405020304" pitchFamily="18" charset="0"/>
                <a:cs typeface="Times New Roman" panose="02020603050405020304" pitchFamily="18" charset="0"/>
              </a:rPr>
              <a:t>FUNCTIONAL TESTING</a:t>
            </a:r>
          </a:p>
          <a:p>
            <a:pPr lvl="1" eaLnBrk="1" hangingPunct="1">
              <a:buFont typeface="Wingdings" panose="05000000000000000000" pitchFamily="2" charset="2"/>
              <a:buChar char="Ø"/>
            </a:pPr>
            <a:r>
              <a:rPr lang="en-US" altLang="en-US" sz="2400">
                <a:latin typeface="Times New Roman" panose="02020603050405020304" pitchFamily="18" charset="0"/>
                <a:cs typeface="Times New Roman" panose="02020603050405020304" pitchFamily="18" charset="0"/>
              </a:rPr>
              <a:t>WHITE BOX TESTING</a:t>
            </a:r>
          </a:p>
          <a:p>
            <a:pPr lvl="1" eaLnBrk="1" hangingPunct="1">
              <a:buFont typeface="Wingdings" panose="05000000000000000000" pitchFamily="2" charset="2"/>
              <a:buChar char="Ø"/>
            </a:pPr>
            <a:r>
              <a:rPr lang="en-US" altLang="en-US" sz="2400">
                <a:latin typeface="Times New Roman" panose="02020603050405020304" pitchFamily="18" charset="0"/>
                <a:cs typeface="Times New Roman" panose="02020603050405020304" pitchFamily="18" charset="0"/>
              </a:rPr>
              <a:t>BLACK BOX TESTING</a:t>
            </a:r>
            <a:endParaRPr lang="en-IN" altLang="en-US" sz="2400">
              <a:latin typeface="Times New Roman" panose="02020603050405020304" pitchFamily="18" charset="0"/>
              <a:cs typeface="Times New Roman" panose="02020603050405020304" pitchFamily="18" charset="0"/>
            </a:endParaRPr>
          </a:p>
        </p:txBody>
      </p:sp>
      <p:sp>
        <p:nvSpPr>
          <p:cNvPr id="35846" name="Rectangle 5">
            <a:extLst>
              <a:ext uri="{FF2B5EF4-FFF2-40B4-BE49-F238E27FC236}">
                <a16:creationId xmlns:a16="http://schemas.microsoft.com/office/drawing/2014/main" id="{F3886AB1-4A79-9394-9387-72DF672325E3}"/>
              </a:ext>
            </a:extLst>
          </p:cNvPr>
          <p:cNvSpPr>
            <a:spLocks noChangeArrowheads="1"/>
          </p:cNvSpPr>
          <p:nvPr/>
        </p:nvSpPr>
        <p:spPr bwMode="auto">
          <a:xfrm>
            <a:off x="6523038" y="387350"/>
            <a:ext cx="2236787"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IN" altLang="en-US" sz="3600" b="1">
                <a:latin typeface="Times New Roman" panose="02020603050405020304" pitchFamily="18" charset="0"/>
                <a:cs typeface="Times New Roman" panose="02020603050405020304" pitchFamily="18" charset="0"/>
              </a:rPr>
              <a:t>TESTING</a:t>
            </a:r>
            <a:endParaRPr lang="en-IN" altLang="en-US" sz="36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25</a:t>
            </a:fld>
            <a:endParaRPr lang="en-US"/>
          </a:p>
        </p:txBody>
      </p:sp>
      <p:sp>
        <p:nvSpPr>
          <p:cNvPr id="5" name="Rectangle 4"/>
          <p:cNvSpPr/>
          <p:nvPr/>
        </p:nvSpPr>
        <p:spPr>
          <a:xfrm>
            <a:off x="5910548" y="319886"/>
            <a:ext cx="3951082" cy="646331"/>
          </a:xfrm>
          <a:prstGeom prst="rect">
            <a:avLst/>
          </a:prstGeom>
        </p:spPr>
        <p:txBody>
          <a:bodyPr wrap="none">
            <a:spAutoFit/>
          </a:bodyPr>
          <a:lstStyle/>
          <a:p>
            <a:pPr lvl="1"/>
            <a:r>
              <a:rPr lang="en-US" sz="3600" b="1" dirty="0">
                <a:latin typeface="Times New Roman" pitchFamily="18" charset="0"/>
                <a:cs typeface="Times New Roman" pitchFamily="18" charset="0"/>
              </a:rPr>
              <a:t>UNIT TESTING</a:t>
            </a:r>
            <a:endParaRPr lang="en-IN" sz="3600" b="1" i="1" dirty="0">
              <a:latin typeface="Times New Roman" pitchFamily="18" charset="0"/>
              <a:cs typeface="Times New Roman" pitchFamily="18" charset="0"/>
            </a:endParaRPr>
          </a:p>
        </p:txBody>
      </p:sp>
      <p:sp>
        <p:nvSpPr>
          <p:cNvPr id="8" name="Rectangle 7"/>
          <p:cNvSpPr/>
          <p:nvPr/>
        </p:nvSpPr>
        <p:spPr>
          <a:xfrm>
            <a:off x="581891" y="5526917"/>
            <a:ext cx="17394382" cy="830997"/>
          </a:xfrm>
          <a:prstGeom prst="rect">
            <a:avLst/>
          </a:prstGeom>
        </p:spPr>
        <p:txBody>
          <a:bodyPr wrap="square">
            <a:spAutoFit/>
          </a:bodyPr>
          <a:lstStyle/>
          <a:p>
            <a:endParaRPr lang="en-IN" sz="2400" dirty="0">
              <a:latin typeface="Times New Roman" pitchFamily="18" charset="0"/>
              <a:cs typeface="Times New Roman" pitchFamily="18" charset="0"/>
            </a:endParaRPr>
          </a:p>
          <a:p>
            <a:endParaRPr lang="en-IN" sz="2400" dirty="0">
              <a:latin typeface="Times New Roman" pitchFamily="18" charset="0"/>
              <a:cs typeface="Times New Roman" pitchFamily="18" charset="0"/>
            </a:endParaRPr>
          </a:p>
        </p:txBody>
      </p:sp>
      <p:pic>
        <p:nvPicPr>
          <p:cNvPr id="10" name="Picture 9">
            <a:extLst>
              <a:ext uri="{FF2B5EF4-FFF2-40B4-BE49-F238E27FC236}">
                <a16:creationId xmlns:a16="http://schemas.microsoft.com/office/drawing/2014/main" id="{7938FA38-73DF-2E76-D0C6-3540885C8D04}"/>
              </a:ext>
            </a:extLst>
          </p:cNvPr>
          <p:cNvPicPr>
            <a:picLocks noChangeAspect="1"/>
          </p:cNvPicPr>
          <p:nvPr/>
        </p:nvPicPr>
        <p:blipFill>
          <a:blip r:embed="rId2"/>
          <a:stretch>
            <a:fillRect/>
          </a:stretch>
        </p:blipFill>
        <p:spPr>
          <a:xfrm>
            <a:off x="3432530" y="1005645"/>
            <a:ext cx="8907118" cy="1590897"/>
          </a:xfrm>
          <a:prstGeom prst="rect">
            <a:avLst/>
          </a:prstGeom>
        </p:spPr>
      </p:pic>
      <p:sp>
        <p:nvSpPr>
          <p:cNvPr id="12" name="TextBox 11">
            <a:extLst>
              <a:ext uri="{FF2B5EF4-FFF2-40B4-BE49-F238E27FC236}">
                <a16:creationId xmlns:a16="http://schemas.microsoft.com/office/drawing/2014/main" id="{3F8BA56C-E7C0-1CDF-F12B-B17DB3EA3202}"/>
              </a:ext>
            </a:extLst>
          </p:cNvPr>
          <p:cNvSpPr txBox="1"/>
          <p:nvPr/>
        </p:nvSpPr>
        <p:spPr>
          <a:xfrm>
            <a:off x="783771" y="2775857"/>
            <a:ext cx="15479486" cy="1815882"/>
          </a:xfrm>
          <a:prstGeom prst="rect">
            <a:avLst/>
          </a:prstGeom>
          <a:noFill/>
        </p:spPr>
        <p:txBody>
          <a:bodyPr wrap="square">
            <a:spAutoFit/>
          </a:bodyPr>
          <a:lstStyle/>
          <a:p>
            <a:r>
              <a:rPr lang="en-US" sz="2800" i="0" dirty="0">
                <a:solidFill>
                  <a:srgbClr val="374151"/>
                </a:solidFill>
                <a:effectLst/>
                <a:latin typeface="Söhne"/>
              </a:rPr>
              <a:t>The provided code, when executed, prints the size and shape of the 'covid' dataset, checks for any null values, and displays the data types of its columns, producing essential information about the dataset.</a:t>
            </a:r>
          </a:p>
          <a:p>
            <a:endParaRPr lang="en-US" sz="2800" dirty="0">
              <a:solidFill>
                <a:srgbClr val="374151"/>
              </a:solidFill>
              <a:latin typeface="Söhne"/>
            </a:endParaRPr>
          </a:p>
          <a:p>
            <a:r>
              <a:rPr lang="en-US" sz="2800" b="1" dirty="0">
                <a:solidFill>
                  <a:srgbClr val="374151"/>
                </a:solidFill>
                <a:latin typeface="Söhne"/>
              </a:rPr>
              <a:t>output:</a:t>
            </a:r>
            <a:endParaRPr lang="en-IN" sz="2800" b="1" dirty="0"/>
          </a:p>
        </p:txBody>
      </p:sp>
      <p:pic>
        <p:nvPicPr>
          <p:cNvPr id="14" name="Picture 13">
            <a:extLst>
              <a:ext uri="{FF2B5EF4-FFF2-40B4-BE49-F238E27FC236}">
                <a16:creationId xmlns:a16="http://schemas.microsoft.com/office/drawing/2014/main" id="{22A33F73-47DC-01A4-081A-574E61A1F31E}"/>
              </a:ext>
            </a:extLst>
          </p:cNvPr>
          <p:cNvPicPr>
            <a:picLocks noChangeAspect="1"/>
          </p:cNvPicPr>
          <p:nvPr/>
        </p:nvPicPr>
        <p:blipFill>
          <a:blip r:embed="rId3"/>
          <a:stretch>
            <a:fillRect/>
          </a:stretch>
        </p:blipFill>
        <p:spPr>
          <a:xfrm>
            <a:off x="2945772" y="4591739"/>
            <a:ext cx="9880634" cy="4689616"/>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26</a:t>
            </a:fld>
            <a:endParaRPr lang="en-US"/>
          </a:p>
        </p:txBody>
      </p:sp>
      <p:sp>
        <p:nvSpPr>
          <p:cNvPr id="7" name="Rectangle 6"/>
          <p:cNvSpPr/>
          <p:nvPr/>
        </p:nvSpPr>
        <p:spPr>
          <a:xfrm>
            <a:off x="5354328" y="340668"/>
            <a:ext cx="6105261" cy="646331"/>
          </a:xfrm>
          <a:prstGeom prst="rect">
            <a:avLst/>
          </a:prstGeom>
        </p:spPr>
        <p:txBody>
          <a:bodyPr wrap="none">
            <a:spAutoFit/>
          </a:bodyPr>
          <a:lstStyle/>
          <a:p>
            <a:pPr lvl="1"/>
            <a:r>
              <a:rPr lang="en-US" sz="3600" b="1" dirty="0">
                <a:latin typeface="Times New Roman" pitchFamily="18" charset="0"/>
                <a:cs typeface="Times New Roman" pitchFamily="18" charset="0"/>
              </a:rPr>
              <a:t>INTEGRATION TESTING</a:t>
            </a:r>
          </a:p>
        </p:txBody>
      </p:sp>
      <p:sp>
        <p:nvSpPr>
          <p:cNvPr id="8" name="Rectangle 7"/>
          <p:cNvSpPr/>
          <p:nvPr/>
        </p:nvSpPr>
        <p:spPr>
          <a:xfrm>
            <a:off x="581891" y="5526917"/>
            <a:ext cx="17394382" cy="830997"/>
          </a:xfrm>
          <a:prstGeom prst="rect">
            <a:avLst/>
          </a:prstGeom>
        </p:spPr>
        <p:txBody>
          <a:bodyPr wrap="square">
            <a:spAutoFit/>
          </a:bodyPr>
          <a:lstStyle/>
          <a:p>
            <a:endParaRPr lang="en-IN" sz="2400" dirty="0">
              <a:latin typeface="Times New Roman" pitchFamily="18" charset="0"/>
              <a:cs typeface="Times New Roman" pitchFamily="18" charset="0"/>
            </a:endParaRPr>
          </a:p>
          <a:p>
            <a:endParaRPr lang="en-IN" sz="2400" dirty="0">
              <a:latin typeface="Times New Roman" pitchFamily="18" charset="0"/>
              <a:cs typeface="Times New Roman" pitchFamily="18" charset="0"/>
            </a:endParaRPr>
          </a:p>
        </p:txBody>
      </p:sp>
      <p:pic>
        <p:nvPicPr>
          <p:cNvPr id="9" name="Picture 8">
            <a:extLst>
              <a:ext uri="{FF2B5EF4-FFF2-40B4-BE49-F238E27FC236}">
                <a16:creationId xmlns:a16="http://schemas.microsoft.com/office/drawing/2014/main" id="{725BD941-69DE-CD08-D9B0-A5F7CBDCE3D7}"/>
              </a:ext>
            </a:extLst>
          </p:cNvPr>
          <p:cNvPicPr>
            <a:picLocks noChangeAspect="1"/>
          </p:cNvPicPr>
          <p:nvPr/>
        </p:nvPicPr>
        <p:blipFill>
          <a:blip r:embed="rId2"/>
          <a:stretch>
            <a:fillRect/>
          </a:stretch>
        </p:blipFill>
        <p:spPr>
          <a:xfrm>
            <a:off x="747926" y="1275100"/>
            <a:ext cx="16432918" cy="4129657"/>
          </a:xfrm>
          <a:prstGeom prst="rect">
            <a:avLst/>
          </a:prstGeom>
        </p:spPr>
      </p:pic>
      <p:sp>
        <p:nvSpPr>
          <p:cNvPr id="13" name="TextBox 12">
            <a:extLst>
              <a:ext uri="{FF2B5EF4-FFF2-40B4-BE49-F238E27FC236}">
                <a16:creationId xmlns:a16="http://schemas.microsoft.com/office/drawing/2014/main" id="{C1A92A3E-D13F-6363-5C23-B238CA537856}"/>
              </a:ext>
            </a:extLst>
          </p:cNvPr>
          <p:cNvSpPr txBox="1"/>
          <p:nvPr/>
        </p:nvSpPr>
        <p:spPr>
          <a:xfrm>
            <a:off x="747926" y="5607463"/>
            <a:ext cx="16432917" cy="1938992"/>
          </a:xfrm>
          <a:prstGeom prst="rect">
            <a:avLst/>
          </a:prstGeom>
          <a:noFill/>
        </p:spPr>
        <p:txBody>
          <a:bodyPr wrap="square">
            <a:spAutoFit/>
          </a:bodyPr>
          <a:lstStyle/>
          <a:p>
            <a:r>
              <a:rPr lang="en-US" sz="2400" b="0" i="0" dirty="0">
                <a:solidFill>
                  <a:srgbClr val="374151"/>
                </a:solidFill>
                <a:effectLst/>
                <a:latin typeface="Söhne"/>
              </a:rPr>
              <a:t>The '</a:t>
            </a:r>
            <a:r>
              <a:rPr lang="en-US" sz="2400" b="0" i="0" dirty="0" err="1">
                <a:solidFill>
                  <a:srgbClr val="374151"/>
                </a:solidFill>
                <a:effectLst/>
                <a:latin typeface="Söhne"/>
              </a:rPr>
              <a:t>ObservationDate</a:t>
            </a:r>
            <a:r>
              <a:rPr lang="en-US" sz="2400" b="0" i="0" dirty="0">
                <a:solidFill>
                  <a:srgbClr val="374151"/>
                </a:solidFill>
                <a:effectLst/>
                <a:latin typeface="Söhne"/>
              </a:rPr>
              <a:t>' variable is dependent on the '</a:t>
            </a:r>
            <a:r>
              <a:rPr lang="en-US" sz="2400" b="0" i="0" dirty="0" err="1">
                <a:solidFill>
                  <a:srgbClr val="374151"/>
                </a:solidFill>
                <a:effectLst/>
                <a:latin typeface="Söhne"/>
              </a:rPr>
              <a:t>datewise</a:t>
            </a:r>
            <a:r>
              <a:rPr lang="en-US" sz="2400" b="0" i="0" dirty="0">
                <a:solidFill>
                  <a:srgbClr val="374151"/>
                </a:solidFill>
                <a:effectLst/>
                <a:latin typeface="Söhne"/>
              </a:rPr>
              <a:t>' </a:t>
            </a:r>
            <a:r>
              <a:rPr lang="en-US" sz="2400" b="0" i="0" dirty="0" err="1">
                <a:solidFill>
                  <a:srgbClr val="374151"/>
                </a:solidFill>
                <a:effectLst/>
                <a:latin typeface="Söhne"/>
              </a:rPr>
              <a:t>dataframe</a:t>
            </a:r>
            <a:r>
              <a:rPr lang="en-US" sz="2400" b="0" i="0" dirty="0">
                <a:solidFill>
                  <a:srgbClr val="374151"/>
                </a:solidFill>
                <a:effectLst/>
                <a:latin typeface="Söhne"/>
              </a:rPr>
              <a:t> in this code. It is used as a crucial factor for grouping and aggregating COVID-19 data, and subsequent calculations such as the total number of confirmed, recovered, and death cases are performed based on the dates present in the '</a:t>
            </a:r>
            <a:r>
              <a:rPr lang="en-US" sz="2400" b="0" i="0" dirty="0" err="1">
                <a:solidFill>
                  <a:srgbClr val="374151"/>
                </a:solidFill>
                <a:effectLst/>
                <a:latin typeface="Söhne"/>
              </a:rPr>
              <a:t>ObservationDate</a:t>
            </a:r>
            <a:r>
              <a:rPr lang="en-US" sz="2400" b="0" i="0" dirty="0">
                <a:solidFill>
                  <a:srgbClr val="374151"/>
                </a:solidFill>
                <a:effectLst/>
                <a:latin typeface="Söhne"/>
              </a:rPr>
              <a:t>' column of the '</a:t>
            </a:r>
            <a:r>
              <a:rPr lang="en-US" sz="2400" b="0" i="0" dirty="0" err="1">
                <a:solidFill>
                  <a:srgbClr val="374151"/>
                </a:solidFill>
                <a:effectLst/>
                <a:latin typeface="Söhne"/>
              </a:rPr>
              <a:t>datewise</a:t>
            </a:r>
            <a:r>
              <a:rPr lang="en-US" sz="2400" b="0" i="0" dirty="0">
                <a:solidFill>
                  <a:srgbClr val="374151"/>
                </a:solidFill>
                <a:effectLst/>
                <a:latin typeface="Söhne"/>
              </a:rPr>
              <a:t>' </a:t>
            </a:r>
            <a:r>
              <a:rPr lang="en-US" sz="2400" b="0" i="0" dirty="0" err="1">
                <a:solidFill>
                  <a:srgbClr val="374151"/>
                </a:solidFill>
                <a:effectLst/>
                <a:latin typeface="Söhne"/>
              </a:rPr>
              <a:t>dataframe</a:t>
            </a:r>
            <a:r>
              <a:rPr lang="en-US" sz="2400" b="0" i="0" dirty="0">
                <a:solidFill>
                  <a:srgbClr val="374151"/>
                </a:solidFill>
                <a:effectLst/>
                <a:latin typeface="Söhne"/>
              </a:rPr>
              <a:t>.</a:t>
            </a:r>
          </a:p>
          <a:p>
            <a:endParaRPr lang="en-US" sz="2400" dirty="0">
              <a:solidFill>
                <a:srgbClr val="374151"/>
              </a:solidFill>
              <a:latin typeface="Söhne"/>
            </a:endParaRPr>
          </a:p>
          <a:p>
            <a:r>
              <a:rPr lang="en-US" sz="2400" b="1" dirty="0">
                <a:solidFill>
                  <a:srgbClr val="374151"/>
                </a:solidFill>
                <a:latin typeface="Söhne"/>
              </a:rPr>
              <a:t>Output:</a:t>
            </a:r>
            <a:endParaRPr lang="en-IN" sz="2400" b="1" dirty="0"/>
          </a:p>
        </p:txBody>
      </p:sp>
      <p:pic>
        <p:nvPicPr>
          <p:cNvPr id="15" name="Picture 14">
            <a:extLst>
              <a:ext uri="{FF2B5EF4-FFF2-40B4-BE49-F238E27FC236}">
                <a16:creationId xmlns:a16="http://schemas.microsoft.com/office/drawing/2014/main" id="{B86CE2F2-2622-81DF-9A45-8F199D23C3C0}"/>
              </a:ext>
            </a:extLst>
          </p:cNvPr>
          <p:cNvPicPr>
            <a:picLocks noChangeAspect="1"/>
          </p:cNvPicPr>
          <p:nvPr/>
        </p:nvPicPr>
        <p:blipFill>
          <a:blip r:embed="rId3"/>
          <a:stretch>
            <a:fillRect/>
          </a:stretch>
        </p:blipFill>
        <p:spPr>
          <a:xfrm>
            <a:off x="2669286" y="7120325"/>
            <a:ext cx="11475343" cy="2324424"/>
          </a:xfrm>
          <a:prstGeom prst="rect">
            <a:avLst/>
          </a:prstGeom>
        </p:spPr>
      </p:pic>
    </p:spTree>
    <p:extLst>
      <p:ext uri="{BB962C8B-B14F-4D97-AF65-F5344CB8AC3E}">
        <p14:creationId xmlns:p14="http://schemas.microsoft.com/office/powerpoint/2010/main" val="329324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27</a:t>
            </a:fld>
            <a:endParaRPr lang="en-US"/>
          </a:p>
        </p:txBody>
      </p:sp>
      <p:sp>
        <p:nvSpPr>
          <p:cNvPr id="5" name="Rectangle 4"/>
          <p:cNvSpPr/>
          <p:nvPr/>
        </p:nvSpPr>
        <p:spPr>
          <a:xfrm>
            <a:off x="6270215" y="490743"/>
            <a:ext cx="4228722" cy="646331"/>
          </a:xfrm>
          <a:prstGeom prst="rect">
            <a:avLst/>
          </a:prstGeom>
        </p:spPr>
        <p:txBody>
          <a:bodyPr wrap="none">
            <a:spAutoFit/>
          </a:bodyPr>
          <a:lstStyle/>
          <a:p>
            <a:pPr marL="355600" indent="-343535">
              <a:lnSpc>
                <a:spcPct val="100000"/>
              </a:lnSpc>
              <a:spcBef>
                <a:spcPts val="100"/>
              </a:spcBef>
              <a:buSzPct val="83333"/>
              <a:tabLst>
                <a:tab pos="355600" algn="l"/>
                <a:tab pos="356235" algn="l"/>
              </a:tabLst>
            </a:pPr>
            <a:r>
              <a:rPr lang="en-IN" sz="3600" b="1" spc="-5" dirty="0">
                <a:latin typeface="Times New Roman"/>
                <a:cs typeface="Times New Roman"/>
              </a:rPr>
              <a:t>SYSTEM</a:t>
            </a:r>
            <a:r>
              <a:rPr lang="en-IN" sz="3600" b="1" spc="10" dirty="0">
                <a:latin typeface="Times New Roman"/>
                <a:cs typeface="Times New Roman"/>
              </a:rPr>
              <a:t> </a:t>
            </a:r>
            <a:r>
              <a:rPr lang="en-IN" sz="3600" b="1" spc="-25" dirty="0">
                <a:latin typeface="Times New Roman"/>
                <a:cs typeface="Times New Roman"/>
              </a:rPr>
              <a:t>TESTING</a:t>
            </a:r>
            <a:endParaRPr lang="en-IN" sz="3600" dirty="0">
              <a:latin typeface="Times New Roman"/>
              <a:cs typeface="Times New Roman"/>
            </a:endParaRPr>
          </a:p>
        </p:txBody>
      </p:sp>
      <p:sp>
        <p:nvSpPr>
          <p:cNvPr id="6" name="Rectangle 5"/>
          <p:cNvSpPr/>
          <p:nvPr/>
        </p:nvSpPr>
        <p:spPr>
          <a:xfrm>
            <a:off x="935020" y="1675307"/>
            <a:ext cx="16874998" cy="2246769"/>
          </a:xfrm>
          <a:prstGeom prst="rect">
            <a:avLst/>
          </a:prstGeom>
        </p:spPr>
        <p:txBody>
          <a:bodyPr wrap="square">
            <a:spAutoFit/>
          </a:bodyPr>
          <a:lstStyle/>
          <a:p>
            <a:r>
              <a:rPr lang="en-US" sz="2000" dirty="0"/>
              <a:t>System testing for COVID-19 prediction involves a thorough evaluation of the integrated model, from the training phase to data manipulation, preprocessing, and feature extraction. The system is scrutinized for its ability to learn and adapt to COVID-19 datasets, ensuring accurate predictions. Rigorous testing of regression analysis models is conducted to assess the system's reliability in predicting the rate of disease spread for the next 7 days across various scenarios. Challenges, such as cybersecurity risks and data privacy concerns, are addressed, and the system's adaptability to diverse datasets and regions is validated. The advantages, including systematic training and preprocessing steps, are evaluated to confirm their positive contribution to the overall system performance. System testing is crucial to validate the reliability and effectiveness of the COVID-19 predictive model before its deployment for proactive decision-making in managing the global health crisis.</a:t>
            </a:r>
            <a:endParaRPr lang="en-IN" sz="2000" dirty="0"/>
          </a:p>
        </p:txBody>
      </p:sp>
      <p:sp>
        <p:nvSpPr>
          <p:cNvPr id="7" name="Rectangle 6"/>
          <p:cNvSpPr/>
          <p:nvPr/>
        </p:nvSpPr>
        <p:spPr>
          <a:xfrm>
            <a:off x="6029865" y="4460309"/>
            <a:ext cx="5399107" cy="646331"/>
          </a:xfrm>
          <a:prstGeom prst="rect">
            <a:avLst/>
          </a:prstGeom>
        </p:spPr>
        <p:txBody>
          <a:bodyPr wrap="none">
            <a:spAutoFit/>
          </a:bodyPr>
          <a:lstStyle/>
          <a:p>
            <a:pPr marL="355600" indent="-343535">
              <a:lnSpc>
                <a:spcPct val="100000"/>
              </a:lnSpc>
              <a:buSzPct val="83333"/>
              <a:tabLst>
                <a:tab pos="355600" algn="l"/>
                <a:tab pos="356235" algn="l"/>
              </a:tabLst>
            </a:pPr>
            <a:r>
              <a:rPr lang="en-IN" sz="3600" b="1" spc="-15" dirty="0">
                <a:latin typeface="Times New Roman"/>
                <a:cs typeface="Times New Roman"/>
              </a:rPr>
              <a:t>FUNCTIONAL</a:t>
            </a:r>
            <a:r>
              <a:rPr lang="en-IN" sz="3600" b="1" spc="90" dirty="0">
                <a:latin typeface="Times New Roman"/>
                <a:cs typeface="Times New Roman"/>
              </a:rPr>
              <a:t> </a:t>
            </a:r>
            <a:r>
              <a:rPr lang="en-IN" sz="3600" b="1" spc="-30" dirty="0">
                <a:latin typeface="Times New Roman"/>
                <a:cs typeface="Times New Roman"/>
              </a:rPr>
              <a:t>TESTING</a:t>
            </a:r>
            <a:endParaRPr lang="en-IN" sz="3600" b="1" dirty="0">
              <a:latin typeface="Times New Roman"/>
              <a:cs typeface="Times New Roman"/>
            </a:endParaRPr>
          </a:p>
        </p:txBody>
      </p:sp>
      <p:sp>
        <p:nvSpPr>
          <p:cNvPr id="8" name="Rectangle 7"/>
          <p:cNvSpPr/>
          <p:nvPr/>
        </p:nvSpPr>
        <p:spPr>
          <a:xfrm>
            <a:off x="935020" y="5939298"/>
            <a:ext cx="16604673" cy="2862322"/>
          </a:xfrm>
          <a:prstGeom prst="rect">
            <a:avLst/>
          </a:prstGeom>
        </p:spPr>
        <p:txBody>
          <a:bodyPr wrap="square">
            <a:spAutoFit/>
          </a:bodyPr>
          <a:lstStyle/>
          <a:p>
            <a:r>
              <a:rPr lang="en-US" sz="2000" dirty="0"/>
              <a:t>Functional testing in the context of COVID-19 prediction involves assessing the individual components and functionalities of the predictive model to ensure they perform according to the specified requirements. The testing phase evaluates whether each function of the system operates as intended, starting from the training phase where the model learns and adapts to COVID-19 datasets. It scrutinizes the data manipulation, preprocessing, and feature extraction steps to confirm that the input data is appropriately formatted and relevant features are accurately extracted. Additionally, functional testing assesses the system's ability to handle diverse datasets, considering variations in regions and scenarios. During regression analysis, the functionality of predicting the rate of disease spread for the next 7 days is rigorously tested to validate its accuracy and reliability. The system's capacity to address challenges such as cybersecurity risks and data privacy concerns is also examined, ensuring that the functional aspects align with the goals of providing accurate and secure COVID-19 predictions. Functional testing is essential to guarantee the robustness and effectiveness of each component within the predictive model, contributing to its overall reliability in supporting proactive decision-making during the ongoing global health crisis.</a:t>
            </a:r>
            <a:endParaRPr lang="en-IN" sz="20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28</a:t>
            </a:fld>
            <a:endParaRPr lang="en-US"/>
          </a:p>
        </p:txBody>
      </p:sp>
      <p:pic>
        <p:nvPicPr>
          <p:cNvPr id="12" name="Picture 11">
            <a:extLst>
              <a:ext uri="{FF2B5EF4-FFF2-40B4-BE49-F238E27FC236}">
                <a16:creationId xmlns:a16="http://schemas.microsoft.com/office/drawing/2014/main" id="{79463D68-8685-2FFB-849D-19553B1076CB}"/>
              </a:ext>
            </a:extLst>
          </p:cNvPr>
          <p:cNvPicPr>
            <a:picLocks noChangeAspect="1"/>
          </p:cNvPicPr>
          <p:nvPr/>
        </p:nvPicPr>
        <p:blipFill>
          <a:blip r:embed="rId2"/>
          <a:stretch>
            <a:fillRect/>
          </a:stretch>
        </p:blipFill>
        <p:spPr>
          <a:xfrm>
            <a:off x="2066761" y="1627170"/>
            <a:ext cx="13767758" cy="5693434"/>
          </a:xfrm>
          <a:prstGeom prst="rect">
            <a:avLst/>
          </a:prstGeom>
        </p:spPr>
      </p:pic>
      <p:sp>
        <p:nvSpPr>
          <p:cNvPr id="14" name="TextBox 13">
            <a:extLst>
              <a:ext uri="{FF2B5EF4-FFF2-40B4-BE49-F238E27FC236}">
                <a16:creationId xmlns:a16="http://schemas.microsoft.com/office/drawing/2014/main" id="{13623F0C-03C3-4D1C-1782-7572F0A92CDA}"/>
              </a:ext>
            </a:extLst>
          </p:cNvPr>
          <p:cNvSpPr txBox="1"/>
          <p:nvPr/>
        </p:nvSpPr>
        <p:spPr>
          <a:xfrm>
            <a:off x="914400" y="7717367"/>
            <a:ext cx="16459200" cy="2123658"/>
          </a:xfrm>
          <a:prstGeom prst="rect">
            <a:avLst/>
          </a:prstGeom>
          <a:noFill/>
        </p:spPr>
        <p:txBody>
          <a:bodyPr wrap="square">
            <a:spAutoFit/>
          </a:bodyPr>
          <a:lstStyle/>
          <a:p>
            <a:pPr algn="l" rtl="0"/>
            <a:r>
              <a:rPr lang="en-US" sz="2400">
                <a:effectLst/>
                <a:latin typeface="Times New Roman" panose="02020603050405020304" pitchFamily="18" charset="0"/>
                <a:cs typeface="Times New Roman" panose="02020603050405020304" pitchFamily="18" charset="0"/>
              </a:rPr>
              <a:t>The Figure 5.6, includes loading the dataset, managing null values, removing the ”SNo” column, and converting ”ObservationDate” to datetime format, are part of functional testing. Functional testing ensures that these data processing operations within the code function correctly and adhere to the expected behavior, contributing to the overall functionality and integrity of the software system.</a:t>
            </a:r>
            <a:br>
              <a:rPr lang="en-US" sz="2400">
                <a:effectLst/>
                <a:latin typeface="Times New Roman" panose="02020603050405020304" pitchFamily="18" charset="0"/>
                <a:cs typeface="Times New Roman" panose="02020603050405020304" pitchFamily="18" charset="0"/>
              </a:rPr>
            </a:br>
            <a:endParaRPr lang="en-US" sz="2400">
              <a:effectLst/>
              <a:latin typeface="Times New Roman" panose="02020603050405020304" pitchFamily="18" charset="0"/>
              <a:cs typeface="Times New Roman" panose="02020603050405020304" pitchFamily="18" charset="0"/>
            </a:endParaRPr>
          </a:p>
          <a:p>
            <a:br>
              <a:rPr lang="en-US" b="0" i="0">
                <a:solidFill>
                  <a:srgbClr val="495365"/>
                </a:solidFill>
                <a:effectLst/>
                <a:latin typeface="Lato" panose="020F0502020204030204" pitchFamily="34" charset="0"/>
              </a:rPr>
            </a:br>
            <a:endParaRPr lang="en-IN"/>
          </a:p>
        </p:txBody>
      </p:sp>
      <p:sp>
        <p:nvSpPr>
          <p:cNvPr id="16" name="TextBox 15">
            <a:extLst>
              <a:ext uri="{FF2B5EF4-FFF2-40B4-BE49-F238E27FC236}">
                <a16:creationId xmlns:a16="http://schemas.microsoft.com/office/drawing/2014/main" id="{6C709D85-707D-8F12-5D67-BA2F208C98CF}"/>
              </a:ext>
            </a:extLst>
          </p:cNvPr>
          <p:cNvSpPr txBox="1"/>
          <p:nvPr/>
        </p:nvSpPr>
        <p:spPr>
          <a:xfrm>
            <a:off x="5952227" y="591711"/>
            <a:ext cx="9144000" cy="523220"/>
          </a:xfrm>
          <a:prstGeom prst="rect">
            <a:avLst/>
          </a:prstGeom>
          <a:noFill/>
        </p:spPr>
        <p:txBody>
          <a:bodyPr wrap="square">
            <a:spAutoFit/>
          </a:bodyPr>
          <a:lstStyle/>
          <a:p>
            <a:pPr marL="355600" indent="-343535">
              <a:lnSpc>
                <a:spcPct val="100000"/>
              </a:lnSpc>
              <a:buSzPct val="83333"/>
              <a:tabLst>
                <a:tab pos="355600" algn="l"/>
                <a:tab pos="356235" algn="l"/>
              </a:tabLst>
            </a:pPr>
            <a:r>
              <a:rPr lang="en-IN" sz="2800" b="1" spc="-15">
                <a:latin typeface="Times New Roman"/>
                <a:cs typeface="Times New Roman"/>
              </a:rPr>
              <a:t>FUNCTIONAL</a:t>
            </a:r>
            <a:r>
              <a:rPr lang="en-IN" sz="2800" b="1" spc="90">
                <a:latin typeface="Times New Roman"/>
                <a:cs typeface="Times New Roman"/>
              </a:rPr>
              <a:t> </a:t>
            </a:r>
            <a:r>
              <a:rPr lang="en-IN" sz="2800" b="1" spc="-30">
                <a:latin typeface="Times New Roman"/>
                <a:cs typeface="Times New Roman"/>
              </a:rPr>
              <a:t>TESTING</a:t>
            </a:r>
            <a:endParaRPr lang="en-IN" sz="2800" b="1" dirty="0">
              <a:latin typeface="Times New Roman"/>
              <a:cs typeface="Times New Roman"/>
            </a:endParaRPr>
          </a:p>
        </p:txBody>
      </p:sp>
    </p:spTree>
    <p:extLst>
      <p:ext uri="{BB962C8B-B14F-4D97-AF65-F5344CB8AC3E}">
        <p14:creationId xmlns:p14="http://schemas.microsoft.com/office/powerpoint/2010/main" val="581209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29</a:t>
            </a:fld>
            <a:endParaRPr lang="en-US"/>
          </a:p>
        </p:txBody>
      </p:sp>
      <p:sp>
        <p:nvSpPr>
          <p:cNvPr id="5" name="Rectangle 4"/>
          <p:cNvSpPr/>
          <p:nvPr/>
        </p:nvSpPr>
        <p:spPr>
          <a:xfrm>
            <a:off x="6563807" y="324489"/>
            <a:ext cx="4737387" cy="646331"/>
          </a:xfrm>
          <a:prstGeom prst="rect">
            <a:avLst/>
          </a:prstGeom>
        </p:spPr>
        <p:txBody>
          <a:bodyPr wrap="none">
            <a:spAutoFit/>
          </a:bodyPr>
          <a:lstStyle/>
          <a:p>
            <a:pPr marL="12700">
              <a:lnSpc>
                <a:spcPct val="100000"/>
              </a:lnSpc>
              <a:spcBef>
                <a:spcPts val="105"/>
              </a:spcBef>
            </a:pPr>
            <a:r>
              <a:rPr lang="en-IN" sz="3600" b="1" spc="-25" dirty="0">
                <a:latin typeface="Times New Roman"/>
                <a:cs typeface="Times New Roman"/>
              </a:rPr>
              <a:t>INPUT</a:t>
            </a:r>
            <a:r>
              <a:rPr lang="en-IN" sz="3600" b="1" spc="85" dirty="0">
                <a:latin typeface="Times New Roman"/>
                <a:cs typeface="Times New Roman"/>
              </a:rPr>
              <a:t> </a:t>
            </a:r>
            <a:r>
              <a:rPr lang="en-IN" sz="3600" b="1" spc="-10" dirty="0">
                <a:latin typeface="Times New Roman"/>
                <a:cs typeface="Times New Roman"/>
              </a:rPr>
              <a:t>AND</a:t>
            </a:r>
            <a:r>
              <a:rPr lang="en-IN" sz="3600" b="1" spc="-35" dirty="0">
                <a:latin typeface="Times New Roman"/>
                <a:cs typeface="Times New Roman"/>
              </a:rPr>
              <a:t> </a:t>
            </a:r>
            <a:r>
              <a:rPr lang="en-IN" sz="3600" b="1" spc="-5" dirty="0">
                <a:latin typeface="Times New Roman"/>
                <a:cs typeface="Times New Roman"/>
              </a:rPr>
              <a:t>OUTPUT</a:t>
            </a:r>
            <a:endParaRPr lang="en-IN" sz="3600" dirty="0">
              <a:latin typeface="Times New Roman"/>
              <a:cs typeface="Times New Roman"/>
            </a:endParaRPr>
          </a:p>
        </p:txBody>
      </p:sp>
      <p:pic>
        <p:nvPicPr>
          <p:cNvPr id="10" name="Picture 9">
            <a:extLst>
              <a:ext uri="{FF2B5EF4-FFF2-40B4-BE49-F238E27FC236}">
                <a16:creationId xmlns:a16="http://schemas.microsoft.com/office/drawing/2014/main" id="{9668BC6C-2925-67BE-AB67-02FD1D5001EC}"/>
              </a:ext>
            </a:extLst>
          </p:cNvPr>
          <p:cNvPicPr>
            <a:picLocks noChangeAspect="1"/>
          </p:cNvPicPr>
          <p:nvPr/>
        </p:nvPicPr>
        <p:blipFill>
          <a:blip r:embed="rId2"/>
          <a:stretch>
            <a:fillRect/>
          </a:stretch>
        </p:blipFill>
        <p:spPr>
          <a:xfrm>
            <a:off x="635667" y="1838651"/>
            <a:ext cx="7902405" cy="6318213"/>
          </a:xfrm>
          <a:prstGeom prst="rect">
            <a:avLst/>
          </a:prstGeom>
        </p:spPr>
      </p:pic>
      <p:pic>
        <p:nvPicPr>
          <p:cNvPr id="12" name="Picture 11">
            <a:extLst>
              <a:ext uri="{FF2B5EF4-FFF2-40B4-BE49-F238E27FC236}">
                <a16:creationId xmlns:a16="http://schemas.microsoft.com/office/drawing/2014/main" id="{2DE9CC98-7053-F9CE-C053-DB006448D9BB}"/>
              </a:ext>
            </a:extLst>
          </p:cNvPr>
          <p:cNvPicPr>
            <a:picLocks noChangeAspect="1"/>
          </p:cNvPicPr>
          <p:nvPr/>
        </p:nvPicPr>
        <p:blipFill>
          <a:blip r:embed="rId3"/>
          <a:stretch>
            <a:fillRect/>
          </a:stretch>
        </p:blipFill>
        <p:spPr>
          <a:xfrm>
            <a:off x="9144000" y="1838651"/>
            <a:ext cx="7902404" cy="631821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3</a:t>
            </a:fld>
            <a:endParaRPr lang="en-US"/>
          </a:p>
        </p:txBody>
      </p:sp>
      <p:sp>
        <p:nvSpPr>
          <p:cNvPr id="5" name="Rectangle 4"/>
          <p:cNvSpPr/>
          <p:nvPr/>
        </p:nvSpPr>
        <p:spPr>
          <a:xfrm>
            <a:off x="885559" y="389205"/>
            <a:ext cx="15410355" cy="10633167"/>
          </a:xfrm>
          <a:prstGeom prst="rect">
            <a:avLst/>
          </a:prstGeom>
        </p:spPr>
        <p:txBody>
          <a:bodyPr wrap="square">
            <a:spAutoFit/>
          </a:bodyPr>
          <a:lstStyle/>
          <a:p>
            <a:pPr lvl="1" algn="ctr">
              <a:lnSpc>
                <a:spcPct val="150000"/>
              </a:lnSpc>
            </a:pPr>
            <a:r>
              <a:rPr lang="en-IN" sz="2800" b="1" dirty="0">
                <a:latin typeface="Times New Roman" pitchFamily="18" charset="0"/>
                <a:cs typeface="Times New Roman" pitchFamily="18" charset="0"/>
              </a:rPr>
              <a:t>ABSTRACT</a:t>
            </a:r>
          </a:p>
          <a:p>
            <a:pPr marL="800100" lvl="1" indent="-342900" algn="just">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 Address the global impact of the COVID-19 pandemic and the urgency for effective prediction strategies.</a:t>
            </a:r>
          </a:p>
          <a:p>
            <a:pPr marL="800100" lvl="1" indent="-342900" algn="just">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Emphasize the aim of utilizing machine learning algorithms for COVID-19 prediction to enhance preparedness and proactive measures.</a:t>
            </a:r>
          </a:p>
          <a:p>
            <a:pPr marL="800100" lvl="1" indent="-342900" algn="just">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  Outline the methodology involving the application of machine learning algorithms, highlighting data sources and model </a:t>
            </a:r>
            <a:r>
              <a:rPr lang="en-US" sz="2800">
                <a:latin typeface="Times New Roman" panose="02020603050405020304" pitchFamily="18" charset="0"/>
                <a:cs typeface="Times New Roman" panose="02020603050405020304" pitchFamily="18" charset="0"/>
              </a:rPr>
              <a:t>selection.</a:t>
            </a:r>
            <a:endParaRPr lang="en-US" sz="2800" b="0" i="0">
              <a:solidFill>
                <a:srgbClr val="374151"/>
              </a:solidFill>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US" sz="2800" b="0" i="0">
                <a:solidFill>
                  <a:srgbClr val="374151"/>
                </a:solidFill>
                <a:effectLst/>
                <a:latin typeface="Times New Roman" panose="02020603050405020304" pitchFamily="18" charset="0"/>
                <a:cs typeface="Times New Roman" panose="02020603050405020304" pitchFamily="18" charset="0"/>
              </a:rPr>
              <a:t>The dataset used for analysis is collected from GitHub and is regularly updated.</a:t>
            </a:r>
          </a:p>
          <a:p>
            <a:pPr marL="742950" lvl="1" indent="-285750" algn="l">
              <a:buFont typeface="Arial" panose="020B0604020202020204" pitchFamily="34" charset="0"/>
              <a:buChar char="•"/>
            </a:pPr>
            <a:r>
              <a:rPr lang="en-US" sz="2800" b="0" i="0">
                <a:solidFill>
                  <a:srgbClr val="374151"/>
                </a:solidFill>
                <a:effectLst/>
                <a:latin typeface="Times New Roman" panose="02020603050405020304" pitchFamily="18" charset="0"/>
                <a:cs typeface="Times New Roman" panose="02020603050405020304" pitchFamily="18" charset="0"/>
              </a:rPr>
              <a:t>Results obtained from experiments are being analyzed to understand the patterns and trends in COVID-19 data.</a:t>
            </a:r>
          </a:p>
          <a:p>
            <a:pPr marL="742950" lvl="1" indent="-285750" algn="l">
              <a:buFont typeface="Arial" panose="020B0604020202020204" pitchFamily="34" charset="0"/>
              <a:buChar char="•"/>
            </a:pPr>
            <a:r>
              <a:rPr lang="en-US" sz="2800" b="0" i="0">
                <a:solidFill>
                  <a:srgbClr val="374151"/>
                </a:solidFill>
                <a:effectLst/>
                <a:latin typeface="Times New Roman" panose="02020603050405020304" pitchFamily="18" charset="0"/>
                <a:cs typeface="Times New Roman" panose="02020603050405020304" pitchFamily="18" charset="0"/>
              </a:rPr>
              <a:t>Machine learning methods are employed for predictive modeling to estimate the future number of COVID-19 cases and deaths.</a:t>
            </a:r>
          </a:p>
          <a:p>
            <a:pPr marL="742950" lvl="1" indent="-285750" algn="l">
              <a:buFont typeface="Arial" panose="020B0604020202020204" pitchFamily="34" charset="0"/>
              <a:buChar char="•"/>
            </a:pPr>
            <a:r>
              <a:rPr lang="en-US" sz="2800" b="0" i="0">
                <a:solidFill>
                  <a:srgbClr val="374151"/>
                </a:solidFill>
                <a:effectLst/>
                <a:latin typeface="Times New Roman" panose="02020603050405020304" pitchFamily="18" charset="0"/>
                <a:cs typeface="Times New Roman" panose="02020603050405020304" pitchFamily="18" charset="0"/>
              </a:rPr>
              <a:t>The predictive methods focus on estimating the numbers over the next two weeks, providing a short-term outlook.</a:t>
            </a:r>
          </a:p>
          <a:p>
            <a:pPr marL="742950" lvl="1" indent="-285750" algn="l">
              <a:buFont typeface="Arial" panose="020B0604020202020204" pitchFamily="34" charset="0"/>
              <a:buChar char="•"/>
            </a:pPr>
            <a:r>
              <a:rPr lang="en-US" sz="2800" b="0" i="0">
                <a:solidFill>
                  <a:srgbClr val="374151"/>
                </a:solidFill>
                <a:effectLst/>
                <a:latin typeface="Times New Roman" panose="02020603050405020304" pitchFamily="18" charset="0"/>
                <a:cs typeface="Times New Roman" panose="02020603050405020304" pitchFamily="18" charset="0"/>
              </a:rPr>
              <a:t>The dataset is actively maintained and updated, ensuring that the predictions remain relevant and reflective of the current scenario.</a:t>
            </a:r>
          </a:p>
          <a:p>
            <a:pPr marL="914400" lvl="1" indent="-457200">
              <a:lnSpc>
                <a:spcPct val="150000"/>
              </a:lnSpc>
              <a:buFont typeface="Arial" panose="020B0604020202020204" pitchFamily="34" charset="0"/>
              <a:buChar char="•"/>
            </a:pPr>
            <a:endParaRPr lang="en-IN" sz="2800" b="1" dirty="0">
              <a:latin typeface="Times New Roman" pitchFamily="18" charset="0"/>
              <a:cs typeface="Times New Roman" pitchFamily="18" charset="0"/>
            </a:endParaRPr>
          </a:p>
          <a:p>
            <a:pPr lvl="1">
              <a:lnSpc>
                <a:spcPct val="150000"/>
              </a:lnSpc>
            </a:pPr>
            <a:endParaRPr lang="en-IN" sz="2800" b="1" dirty="0">
              <a:latin typeface="Times New Roman" pitchFamily="18" charset="0"/>
              <a:cs typeface="Times New Roman" pitchFamily="18" charset="0"/>
            </a:endParaRPr>
          </a:p>
          <a:p>
            <a:pPr lvl="1">
              <a:lnSpc>
                <a:spcPct val="150000"/>
              </a:lnSpc>
            </a:pPr>
            <a:endParaRPr lang="en-IN" sz="2800" b="1" dirty="0">
              <a:latin typeface="Times New Roman" pitchFamily="18" charset="0"/>
              <a:cs typeface="Times New Roman"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30</a:t>
            </a:fld>
            <a:endParaRPr lang="en-US"/>
          </a:p>
        </p:txBody>
      </p:sp>
      <p:sp>
        <p:nvSpPr>
          <p:cNvPr id="5" name="Rectangle 4"/>
          <p:cNvSpPr/>
          <p:nvPr/>
        </p:nvSpPr>
        <p:spPr>
          <a:xfrm>
            <a:off x="6430022" y="469961"/>
            <a:ext cx="3546484" cy="646331"/>
          </a:xfrm>
          <a:prstGeom prst="rect">
            <a:avLst/>
          </a:prstGeom>
        </p:spPr>
        <p:txBody>
          <a:bodyPr wrap="none">
            <a:spAutoFit/>
          </a:bodyPr>
          <a:lstStyle/>
          <a:p>
            <a:r>
              <a:rPr lang="en-IN" sz="3600" b="1" dirty="0">
                <a:latin typeface="Times New Roman"/>
                <a:cs typeface="Times New Roman"/>
              </a:rPr>
              <a:t>SOURCE</a:t>
            </a:r>
            <a:r>
              <a:rPr lang="en-IN" sz="3600" b="1" spc="-65" dirty="0">
                <a:latin typeface="Times New Roman"/>
                <a:cs typeface="Times New Roman"/>
              </a:rPr>
              <a:t> </a:t>
            </a:r>
            <a:r>
              <a:rPr lang="en-IN" sz="3600" b="1" spc="-5" dirty="0">
                <a:latin typeface="Times New Roman"/>
                <a:cs typeface="Times New Roman"/>
              </a:rPr>
              <a:t>CODE</a:t>
            </a:r>
            <a:endParaRPr lang="en-IN" sz="3600" b="1" dirty="0"/>
          </a:p>
        </p:txBody>
      </p:sp>
      <p:pic>
        <p:nvPicPr>
          <p:cNvPr id="10" name="Picture 9">
            <a:extLst>
              <a:ext uri="{FF2B5EF4-FFF2-40B4-BE49-F238E27FC236}">
                <a16:creationId xmlns:a16="http://schemas.microsoft.com/office/drawing/2014/main" id="{92C896FB-7ACF-626C-8FD4-AD4B936F6F75}"/>
              </a:ext>
            </a:extLst>
          </p:cNvPr>
          <p:cNvPicPr>
            <a:picLocks noChangeAspect="1"/>
          </p:cNvPicPr>
          <p:nvPr/>
        </p:nvPicPr>
        <p:blipFill>
          <a:blip r:embed="rId2"/>
          <a:stretch>
            <a:fillRect/>
          </a:stretch>
        </p:blipFill>
        <p:spPr>
          <a:xfrm>
            <a:off x="2985570" y="1176543"/>
            <a:ext cx="12085505" cy="756458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31</a:t>
            </a:fld>
            <a:endParaRPr lang="en-US"/>
          </a:p>
        </p:txBody>
      </p:sp>
      <p:sp>
        <p:nvSpPr>
          <p:cNvPr id="6" name="TextBox 5"/>
          <p:cNvSpPr txBox="1"/>
          <p:nvPr/>
        </p:nvSpPr>
        <p:spPr>
          <a:xfrm>
            <a:off x="6317673" y="457200"/>
            <a:ext cx="2930236" cy="646331"/>
          </a:xfrm>
          <a:prstGeom prst="rect">
            <a:avLst/>
          </a:prstGeom>
          <a:noFill/>
        </p:spPr>
        <p:txBody>
          <a:bodyPr wrap="square" rtlCol="0">
            <a:spAutoFit/>
          </a:bodyPr>
          <a:lstStyle/>
          <a:p>
            <a:r>
              <a:rPr lang="en-IN" sz="3600" b="1" dirty="0">
                <a:latin typeface="Times New Roman" pitchFamily="18" charset="0"/>
                <a:cs typeface="Times New Roman" pitchFamily="18" charset="0"/>
              </a:rPr>
              <a:t>OUTPUT</a:t>
            </a:r>
          </a:p>
        </p:txBody>
      </p:sp>
      <p:sp>
        <p:nvSpPr>
          <p:cNvPr id="7" name="TextBox 6">
            <a:extLst>
              <a:ext uri="{FF2B5EF4-FFF2-40B4-BE49-F238E27FC236}">
                <a16:creationId xmlns:a16="http://schemas.microsoft.com/office/drawing/2014/main" id="{8E47DB2E-CE82-513B-6F25-0C5FAA6374AD}"/>
              </a:ext>
            </a:extLst>
          </p:cNvPr>
          <p:cNvSpPr txBox="1"/>
          <p:nvPr/>
        </p:nvSpPr>
        <p:spPr>
          <a:xfrm>
            <a:off x="655607" y="6789875"/>
            <a:ext cx="15786340" cy="1938992"/>
          </a:xfrm>
          <a:prstGeom prst="rect">
            <a:avLst/>
          </a:prstGeom>
          <a:noFill/>
        </p:spPr>
        <p:txBody>
          <a:bodyPr wrap="square">
            <a:spAutoFit/>
          </a:bodyPr>
          <a:lstStyle/>
          <a:p>
            <a:r>
              <a:rPr lang="en-US" sz="2400">
                <a:latin typeface="Times New Roman" panose="02020603050405020304" pitchFamily="18" charset="0"/>
                <a:cs typeface="Times New Roman" panose="02020603050405020304" pitchFamily="18" charset="0"/>
              </a:rPr>
              <a:t>T</a:t>
            </a:r>
            <a:r>
              <a:rPr lang="en-US" sz="2400" b="0" i="0">
                <a:effectLst/>
                <a:latin typeface="Times New Roman" panose="02020603050405020304" pitchFamily="18" charset="0"/>
                <a:cs typeface="Times New Roman" panose="02020603050405020304" pitchFamily="18" charset="0"/>
              </a:rPr>
              <a:t>he output design describes the prediction for future dates using LR and SVR models. For each date in the next 17 days, the code appends the date to a list and predicts the number of cases using the LR and SVR models.The resulting predictions, along with their corresponding dates, are organized into a Pandas DataFrame named model predictions. This output serves as a concise representation of the forecasted values from both LR and SVR models, allowing for a</a:t>
            </a:r>
            <a:br>
              <a:rPr lang="en-US" sz="2400">
                <a:latin typeface="Times New Roman" panose="02020603050405020304" pitchFamily="18" charset="0"/>
                <a:cs typeface="Times New Roman" panose="02020603050405020304" pitchFamily="18" charset="0"/>
              </a:rPr>
            </a:br>
            <a:r>
              <a:rPr lang="en-US" sz="2400" b="0" i="0">
                <a:effectLst/>
                <a:latin typeface="Times New Roman" panose="02020603050405020304" pitchFamily="18" charset="0"/>
                <a:cs typeface="Times New Roman" panose="02020603050405020304" pitchFamily="18" charset="0"/>
              </a:rPr>
              <a:t>comparative analysis of their predictions for the specified future dates.</a:t>
            </a:r>
            <a:endParaRPr lang="en-IN" sz="240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66FFD265-174E-CDE7-D4CF-B5223925D477}"/>
              </a:ext>
            </a:extLst>
          </p:cNvPr>
          <p:cNvPicPr>
            <a:picLocks noChangeAspect="1"/>
          </p:cNvPicPr>
          <p:nvPr/>
        </p:nvPicPr>
        <p:blipFill>
          <a:blip r:embed="rId2"/>
          <a:stretch>
            <a:fillRect/>
          </a:stretch>
        </p:blipFill>
        <p:spPr>
          <a:xfrm>
            <a:off x="3619500" y="1366695"/>
            <a:ext cx="9009572" cy="4982347"/>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32</a:t>
            </a:fld>
            <a:endParaRPr lang="en-US"/>
          </a:p>
        </p:txBody>
      </p:sp>
      <p:sp>
        <p:nvSpPr>
          <p:cNvPr id="5" name="Rectangle 4"/>
          <p:cNvSpPr/>
          <p:nvPr/>
        </p:nvSpPr>
        <p:spPr>
          <a:xfrm>
            <a:off x="6120916" y="532307"/>
            <a:ext cx="3288080" cy="646331"/>
          </a:xfrm>
          <a:prstGeom prst="rect">
            <a:avLst/>
          </a:prstGeom>
        </p:spPr>
        <p:txBody>
          <a:bodyPr wrap="none">
            <a:spAutoFit/>
          </a:bodyPr>
          <a:lstStyle/>
          <a:p>
            <a:r>
              <a:rPr lang="en-IN" sz="3600" b="1" spc="-20" dirty="0">
                <a:latin typeface="Times New Roman"/>
                <a:cs typeface="Times New Roman"/>
              </a:rPr>
              <a:t>CONCLUSION</a:t>
            </a:r>
            <a:endParaRPr lang="en-IN" sz="3600" b="1" dirty="0"/>
          </a:p>
        </p:txBody>
      </p:sp>
      <p:sp>
        <p:nvSpPr>
          <p:cNvPr id="9" name="Rectangle 2">
            <a:extLst>
              <a:ext uri="{FF2B5EF4-FFF2-40B4-BE49-F238E27FC236}">
                <a16:creationId xmlns:a16="http://schemas.microsoft.com/office/drawing/2014/main" id="{05484833-BD78-63AE-4BA8-2ACFD647C364}"/>
              </a:ext>
            </a:extLst>
          </p:cNvPr>
          <p:cNvSpPr>
            <a:spLocks noChangeArrowheads="1"/>
          </p:cNvSpPr>
          <p:nvPr/>
        </p:nvSpPr>
        <p:spPr bwMode="auto">
          <a:xfrm>
            <a:off x="1268361" y="-278953"/>
            <a:ext cx="15721781" cy="10341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br>
              <a:rPr kumimoji="0" lang="en-US" altLang="en-US" sz="2800" b="1"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br>
            <a:endParaRPr kumimoji="0" lang="en-US" altLang="en-US" sz="2800" b="1"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endParaRPr lang="en-US" altLang="en-US" sz="2800" b="1">
              <a:solidFill>
                <a:srgbClr val="374151"/>
              </a:solidFill>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Objective:</a:t>
            </a: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 Analyze and summarize COVID-19 dataset using data frames to provide accurate information about the virus.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Dataset Utilization:</a:t>
            </a: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 </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Employ data frames for effective analysis and summarization of the COVID-19 dataset.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ML Techniques Implementation:</a:t>
            </a: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 </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Use machine learning techniques to predict and analyze COVID-19 data.</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Time Series Forecasting:</a:t>
            </a: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 </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Utilize time series forecasting to predict confirmed cases for the next ten days.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Performance Evaluation:</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 Aim for a 93.74 percent accuracy of prediction interval for the confirmed cases.</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Practical Use:</a:t>
            </a:r>
            <a:endPar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Highlight the importance of accurate predictions for public health measures and decision-making during the ongoing pandemic.</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Continuous Monitoring:</a:t>
            </a:r>
            <a:endPar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Emphasize the need for continuous monitoring and updating of the model as new data becomes available.</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Communication of Results:</a:t>
            </a:r>
            <a:endPar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Clearly communicate the results of the analysis to the public for better awareness and understanding of the COVID-19 situation.</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Accuracy Assurance:</a:t>
            </a:r>
            <a:endPar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a:ln>
                  <a:noFill/>
                </a:ln>
                <a:solidFill>
                  <a:srgbClr val="374151"/>
                </a:solidFill>
                <a:effectLst/>
                <a:latin typeface="Times New Roman" panose="02020603050405020304" pitchFamily="18" charset="0"/>
                <a:cs typeface="Times New Roman" panose="02020603050405020304" pitchFamily="18" charset="0"/>
              </a:rPr>
              <a:t>Stress the importance of achieving a 93.74 percent accuracy level for confidence in the prediction intervals.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674819-591D-1BE9-BF48-40DA0F67DB93}"/>
              </a:ext>
            </a:extLst>
          </p:cNvPr>
          <p:cNvSpPr>
            <a:spLocks noGrp="1"/>
          </p:cNvSpPr>
          <p:nvPr>
            <p:ph type="dt" sz="quarter" idx="10"/>
          </p:nvPr>
        </p:nvSpPr>
        <p:spPr/>
        <p:txBody>
          <a:bodyPr/>
          <a:lstStyle/>
          <a:p>
            <a:pPr>
              <a:defRPr/>
            </a:pPr>
            <a:fld id="{84B1D917-16EA-4D69-8845-9832B0C2F6AA}" type="datetime4">
              <a:rPr lang="en-US"/>
              <a:pPr>
                <a:defRPr/>
              </a:pPr>
              <a:t>February 8, 2024</a:t>
            </a:fld>
            <a:endParaRPr lang="en-US"/>
          </a:p>
        </p:txBody>
      </p:sp>
      <p:sp>
        <p:nvSpPr>
          <p:cNvPr id="3" name="Footer Placeholder 2">
            <a:extLst>
              <a:ext uri="{FF2B5EF4-FFF2-40B4-BE49-F238E27FC236}">
                <a16:creationId xmlns:a16="http://schemas.microsoft.com/office/drawing/2014/main" id="{5D3D3E99-2D6F-AA19-9627-9D449C8E190E}"/>
              </a:ext>
            </a:extLst>
          </p:cNvPr>
          <p:cNvSpPr>
            <a:spLocks noGrp="1"/>
          </p:cNvSpPr>
          <p:nvPr>
            <p:ph type="ftr" sz="quarter" idx="11"/>
          </p:nvPr>
        </p:nvSpPr>
        <p:spPr/>
        <p:txBody>
          <a:bodyPr/>
          <a:lstStyle/>
          <a:p>
            <a:pPr>
              <a:defRPr/>
            </a:pPr>
            <a:r>
              <a:rPr lang="en-IN"/>
              <a:t>DEPARTMENT OF COMPUTER SCIENCE &amp; ENGINEERING   / PROJECT TITLE</a:t>
            </a:r>
          </a:p>
        </p:txBody>
      </p:sp>
      <p:sp>
        <p:nvSpPr>
          <p:cNvPr id="4" name="Slide Number Placeholder 3">
            <a:extLst>
              <a:ext uri="{FF2B5EF4-FFF2-40B4-BE49-F238E27FC236}">
                <a16:creationId xmlns:a16="http://schemas.microsoft.com/office/drawing/2014/main" id="{C2A82571-8784-EA8E-E387-336627DAD6FA}"/>
              </a:ext>
            </a:extLst>
          </p:cNvPr>
          <p:cNvSpPr>
            <a:spLocks noGrp="1"/>
          </p:cNvSpPr>
          <p:nvPr>
            <p:ph type="sldNum" sz="quarter" idx="12"/>
          </p:nvPr>
        </p:nvSpPr>
        <p:spPr/>
        <p:txBody>
          <a:bodyPr/>
          <a:lstStyle/>
          <a:p>
            <a:pPr>
              <a:defRPr/>
            </a:pPr>
            <a:fld id="{FE4AB4AE-9766-48A2-981A-C7D283DBCC52}" type="slidenum">
              <a:rPr lang="en-US"/>
              <a:pPr>
                <a:defRPr/>
              </a:pPr>
              <a:t>33</a:t>
            </a:fld>
            <a:endParaRPr lang="en-US"/>
          </a:p>
        </p:txBody>
      </p:sp>
      <p:sp>
        <p:nvSpPr>
          <p:cNvPr id="5" name="Rectangle 4">
            <a:extLst>
              <a:ext uri="{FF2B5EF4-FFF2-40B4-BE49-F238E27FC236}">
                <a16:creationId xmlns:a16="http://schemas.microsoft.com/office/drawing/2014/main" id="{ED4EB1F0-71C7-9736-CA61-02D3604B399E}"/>
              </a:ext>
            </a:extLst>
          </p:cNvPr>
          <p:cNvSpPr/>
          <p:nvPr/>
        </p:nvSpPr>
        <p:spPr>
          <a:xfrm>
            <a:off x="6373813" y="323850"/>
            <a:ext cx="5283200" cy="647700"/>
          </a:xfrm>
          <a:prstGeom prst="rect">
            <a:avLst/>
          </a:prstGeom>
        </p:spPr>
        <p:txBody>
          <a:bodyPr wrap="none">
            <a:spAutoFit/>
          </a:bodyPr>
          <a:lstStyle/>
          <a:p>
            <a:pPr eaLnBrk="1" fontAlgn="auto" hangingPunct="1">
              <a:spcBef>
                <a:spcPts val="0"/>
              </a:spcBef>
              <a:spcAft>
                <a:spcPts val="0"/>
              </a:spcAft>
              <a:defRPr/>
            </a:pPr>
            <a:r>
              <a:rPr lang="en-IN" sz="3600" b="1" spc="15" dirty="0">
                <a:latin typeface="Times New Roman" pitchFamily="18" charset="0"/>
                <a:cs typeface="Times New Roman" pitchFamily="18" charset="0"/>
              </a:rPr>
              <a:t>Plagiarism</a:t>
            </a:r>
            <a:r>
              <a:rPr lang="en-IN" sz="3600" b="1" spc="-210" dirty="0">
                <a:latin typeface="Times New Roman" pitchFamily="18" charset="0"/>
                <a:cs typeface="Times New Roman" pitchFamily="18" charset="0"/>
              </a:rPr>
              <a:t> </a:t>
            </a:r>
            <a:r>
              <a:rPr lang="en-IN" sz="3600" b="1" spc="5" dirty="0">
                <a:latin typeface="Times New Roman" pitchFamily="18" charset="0"/>
                <a:cs typeface="Times New Roman" pitchFamily="18" charset="0"/>
              </a:rPr>
              <a:t>Report</a:t>
            </a:r>
            <a:r>
              <a:rPr lang="en-IN" sz="3600" b="1" spc="-35" dirty="0">
                <a:latin typeface="Times New Roman" pitchFamily="18" charset="0"/>
                <a:cs typeface="Times New Roman" pitchFamily="18" charset="0"/>
              </a:rPr>
              <a:t> </a:t>
            </a:r>
            <a:r>
              <a:rPr lang="en-IN" sz="3600" b="1" spc="10" dirty="0">
                <a:latin typeface="Times New Roman" pitchFamily="18" charset="0"/>
                <a:cs typeface="Times New Roman" pitchFamily="18" charset="0"/>
              </a:rPr>
              <a:t>of</a:t>
            </a:r>
            <a:r>
              <a:rPr lang="en-IN" sz="3600" b="1" spc="-55" dirty="0">
                <a:latin typeface="Times New Roman" pitchFamily="18" charset="0"/>
                <a:cs typeface="Times New Roman" pitchFamily="18" charset="0"/>
              </a:rPr>
              <a:t> </a:t>
            </a:r>
            <a:r>
              <a:rPr lang="en-IN" sz="3600" b="1" spc="-15" dirty="0">
                <a:latin typeface="Times New Roman" pitchFamily="18" charset="0"/>
                <a:cs typeface="Times New Roman" pitchFamily="18" charset="0"/>
              </a:rPr>
              <a:t>PPT</a:t>
            </a:r>
            <a:endParaRPr lang="en-IN" sz="3600" b="1" dirty="0">
              <a:latin typeface="Times New Roman" pitchFamily="18" charset="0"/>
              <a:cs typeface="Times New Roman" pitchFamily="18" charset="0"/>
            </a:endParaRPr>
          </a:p>
        </p:txBody>
      </p:sp>
      <p:sp>
        <p:nvSpPr>
          <p:cNvPr id="43014" name="TextBox 5">
            <a:extLst>
              <a:ext uri="{FF2B5EF4-FFF2-40B4-BE49-F238E27FC236}">
                <a16:creationId xmlns:a16="http://schemas.microsoft.com/office/drawing/2014/main" id="{30654320-339A-A2D6-3D44-FCE46B7FA740}"/>
              </a:ext>
            </a:extLst>
          </p:cNvPr>
          <p:cNvSpPr txBox="1">
            <a:spLocks noChangeArrowheads="1"/>
          </p:cNvSpPr>
          <p:nvPr/>
        </p:nvSpPr>
        <p:spPr bwMode="auto">
          <a:xfrm>
            <a:off x="914400" y="1954213"/>
            <a:ext cx="75438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endParaRPr lang="en-IN" altLang="en-US" sz="2000">
              <a:latin typeface="Times New Roman" panose="02020603050405020304" pitchFamily="18" charset="0"/>
              <a:cs typeface="Times New Roman" panose="02020603050405020304" pitchFamily="18" charset="0"/>
            </a:endParaRPr>
          </a:p>
          <a:p>
            <a:pPr eaLnBrk="1" hangingPunct="1"/>
            <a:endParaRPr lang="en-IN" altLang="en-US" sz="200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C55E7A41-14B3-A52B-2802-FBAFF0AFE439}"/>
              </a:ext>
            </a:extLst>
          </p:cNvPr>
          <p:cNvPicPr>
            <a:picLocks noChangeAspect="1"/>
          </p:cNvPicPr>
          <p:nvPr/>
        </p:nvPicPr>
        <p:blipFill>
          <a:blip r:embed="rId2"/>
          <a:stretch>
            <a:fillRect/>
          </a:stretch>
        </p:blipFill>
        <p:spPr>
          <a:xfrm>
            <a:off x="2002451" y="1216564"/>
            <a:ext cx="15026091" cy="7530621"/>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674819-591D-1BE9-BF48-40DA0F67DB93}"/>
              </a:ext>
            </a:extLst>
          </p:cNvPr>
          <p:cNvSpPr>
            <a:spLocks noGrp="1"/>
          </p:cNvSpPr>
          <p:nvPr>
            <p:ph type="dt" sz="quarter" idx="10"/>
          </p:nvPr>
        </p:nvSpPr>
        <p:spPr/>
        <p:txBody>
          <a:bodyPr/>
          <a:lstStyle/>
          <a:p>
            <a:pPr>
              <a:defRPr/>
            </a:pPr>
            <a:fld id="{84B1D917-16EA-4D69-8845-9832B0C2F6AA}" type="datetime4">
              <a:rPr lang="en-US"/>
              <a:pPr>
                <a:defRPr/>
              </a:pPr>
              <a:t>February 8, 2024</a:t>
            </a:fld>
            <a:endParaRPr lang="en-US"/>
          </a:p>
        </p:txBody>
      </p:sp>
      <p:sp>
        <p:nvSpPr>
          <p:cNvPr id="3" name="Footer Placeholder 2">
            <a:extLst>
              <a:ext uri="{FF2B5EF4-FFF2-40B4-BE49-F238E27FC236}">
                <a16:creationId xmlns:a16="http://schemas.microsoft.com/office/drawing/2014/main" id="{5D3D3E99-2D6F-AA19-9627-9D449C8E190E}"/>
              </a:ext>
            </a:extLst>
          </p:cNvPr>
          <p:cNvSpPr>
            <a:spLocks noGrp="1"/>
          </p:cNvSpPr>
          <p:nvPr>
            <p:ph type="ftr" sz="quarter" idx="11"/>
          </p:nvPr>
        </p:nvSpPr>
        <p:spPr/>
        <p:txBody>
          <a:bodyPr/>
          <a:lstStyle/>
          <a:p>
            <a:pPr>
              <a:defRPr/>
            </a:pPr>
            <a:r>
              <a:rPr lang="en-IN"/>
              <a:t>DEPARTMENT OF COMPUTER SCIENCE &amp; ENGINEERING   / PROJECT TITLE</a:t>
            </a:r>
          </a:p>
        </p:txBody>
      </p:sp>
      <p:sp>
        <p:nvSpPr>
          <p:cNvPr id="4" name="Slide Number Placeholder 3">
            <a:extLst>
              <a:ext uri="{FF2B5EF4-FFF2-40B4-BE49-F238E27FC236}">
                <a16:creationId xmlns:a16="http://schemas.microsoft.com/office/drawing/2014/main" id="{C2A82571-8784-EA8E-E387-336627DAD6FA}"/>
              </a:ext>
            </a:extLst>
          </p:cNvPr>
          <p:cNvSpPr>
            <a:spLocks noGrp="1"/>
          </p:cNvSpPr>
          <p:nvPr>
            <p:ph type="sldNum" sz="quarter" idx="12"/>
          </p:nvPr>
        </p:nvSpPr>
        <p:spPr/>
        <p:txBody>
          <a:bodyPr/>
          <a:lstStyle/>
          <a:p>
            <a:pPr>
              <a:defRPr/>
            </a:pPr>
            <a:fld id="{FE4AB4AE-9766-48A2-981A-C7D283DBCC52}" type="slidenum">
              <a:rPr lang="en-US"/>
              <a:pPr>
                <a:defRPr/>
              </a:pPr>
              <a:t>34</a:t>
            </a:fld>
            <a:endParaRPr lang="en-US"/>
          </a:p>
        </p:txBody>
      </p:sp>
      <p:sp>
        <p:nvSpPr>
          <p:cNvPr id="5" name="Rectangle 4">
            <a:extLst>
              <a:ext uri="{FF2B5EF4-FFF2-40B4-BE49-F238E27FC236}">
                <a16:creationId xmlns:a16="http://schemas.microsoft.com/office/drawing/2014/main" id="{ED4EB1F0-71C7-9736-CA61-02D3604B399E}"/>
              </a:ext>
            </a:extLst>
          </p:cNvPr>
          <p:cNvSpPr/>
          <p:nvPr/>
        </p:nvSpPr>
        <p:spPr>
          <a:xfrm>
            <a:off x="6373813" y="323850"/>
            <a:ext cx="5874172" cy="646331"/>
          </a:xfrm>
          <a:prstGeom prst="rect">
            <a:avLst/>
          </a:prstGeom>
        </p:spPr>
        <p:txBody>
          <a:bodyPr wrap="none">
            <a:spAutoFit/>
          </a:bodyPr>
          <a:lstStyle/>
          <a:p>
            <a:pPr eaLnBrk="1" fontAlgn="auto" hangingPunct="1">
              <a:spcBef>
                <a:spcPts val="0"/>
              </a:spcBef>
              <a:spcAft>
                <a:spcPts val="0"/>
              </a:spcAft>
              <a:defRPr/>
            </a:pPr>
            <a:r>
              <a:rPr lang="en-IN" sz="3600" b="1" spc="15">
                <a:latin typeface="Times New Roman" pitchFamily="18" charset="0"/>
                <a:cs typeface="Times New Roman" pitchFamily="18" charset="0"/>
              </a:rPr>
              <a:t>POSTER PRESENTATION </a:t>
            </a:r>
            <a:endParaRPr lang="en-IN" sz="3600" b="1" dirty="0">
              <a:latin typeface="Times New Roman" pitchFamily="18" charset="0"/>
              <a:cs typeface="Times New Roman" pitchFamily="18" charset="0"/>
            </a:endParaRPr>
          </a:p>
        </p:txBody>
      </p:sp>
      <p:sp>
        <p:nvSpPr>
          <p:cNvPr id="43014" name="TextBox 5">
            <a:extLst>
              <a:ext uri="{FF2B5EF4-FFF2-40B4-BE49-F238E27FC236}">
                <a16:creationId xmlns:a16="http://schemas.microsoft.com/office/drawing/2014/main" id="{30654320-339A-A2D6-3D44-FCE46B7FA740}"/>
              </a:ext>
            </a:extLst>
          </p:cNvPr>
          <p:cNvSpPr txBox="1">
            <a:spLocks noChangeArrowheads="1"/>
          </p:cNvSpPr>
          <p:nvPr/>
        </p:nvSpPr>
        <p:spPr bwMode="auto">
          <a:xfrm>
            <a:off x="914400" y="1954213"/>
            <a:ext cx="75438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endParaRPr lang="en-IN" altLang="en-US" sz="2000">
              <a:latin typeface="Times New Roman" panose="02020603050405020304" pitchFamily="18" charset="0"/>
              <a:cs typeface="Times New Roman" panose="02020603050405020304" pitchFamily="18" charset="0"/>
            </a:endParaRPr>
          </a:p>
          <a:p>
            <a:pPr eaLnBrk="1" hangingPunct="1"/>
            <a:endParaRPr lang="en-IN" altLang="en-US" sz="200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9FC90C88-B043-A0AF-8131-0E7459FE52E1}"/>
              </a:ext>
            </a:extLst>
          </p:cNvPr>
          <p:cNvPicPr>
            <a:picLocks noChangeAspect="1"/>
          </p:cNvPicPr>
          <p:nvPr/>
        </p:nvPicPr>
        <p:blipFill>
          <a:blip r:embed="rId2"/>
          <a:stretch>
            <a:fillRect/>
          </a:stretch>
        </p:blipFill>
        <p:spPr>
          <a:xfrm>
            <a:off x="1573608" y="1373715"/>
            <a:ext cx="15244367" cy="7616516"/>
          </a:xfrm>
          <a:prstGeom prst="rect">
            <a:avLst/>
          </a:prstGeom>
        </p:spPr>
      </p:pic>
    </p:spTree>
    <p:extLst>
      <p:ext uri="{BB962C8B-B14F-4D97-AF65-F5344CB8AC3E}">
        <p14:creationId xmlns:p14="http://schemas.microsoft.com/office/powerpoint/2010/main" val="18299175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35</a:t>
            </a:fld>
            <a:endParaRPr lang="en-US"/>
          </a:p>
        </p:txBody>
      </p:sp>
      <p:sp>
        <p:nvSpPr>
          <p:cNvPr id="5" name="Rectangle 4"/>
          <p:cNvSpPr/>
          <p:nvPr/>
        </p:nvSpPr>
        <p:spPr>
          <a:xfrm>
            <a:off x="6236507" y="511524"/>
            <a:ext cx="5453096" cy="646331"/>
          </a:xfrm>
          <a:prstGeom prst="rect">
            <a:avLst/>
          </a:prstGeom>
        </p:spPr>
        <p:txBody>
          <a:bodyPr wrap="none">
            <a:spAutoFit/>
          </a:bodyPr>
          <a:lstStyle/>
          <a:p>
            <a:r>
              <a:rPr lang="en-IN" sz="3600" b="1" spc="-5" dirty="0">
                <a:latin typeface="Times New Roman" pitchFamily="18" charset="0"/>
                <a:cs typeface="Times New Roman" pitchFamily="18" charset="0"/>
              </a:rPr>
              <a:t>Web</a:t>
            </a:r>
            <a:r>
              <a:rPr lang="en-IN" sz="3600" b="1" spc="-40" dirty="0">
                <a:latin typeface="Times New Roman" pitchFamily="18" charset="0"/>
                <a:cs typeface="Times New Roman" pitchFamily="18" charset="0"/>
              </a:rPr>
              <a:t> </a:t>
            </a:r>
            <a:r>
              <a:rPr lang="en-IN" sz="3600" b="1" spc="5" dirty="0">
                <a:latin typeface="Times New Roman" pitchFamily="18" charset="0"/>
                <a:cs typeface="Times New Roman" pitchFamily="18" charset="0"/>
              </a:rPr>
              <a:t>references/video</a:t>
            </a:r>
            <a:r>
              <a:rPr lang="en-IN" sz="3600" b="1" spc="-114" dirty="0">
                <a:latin typeface="Times New Roman" pitchFamily="18" charset="0"/>
                <a:cs typeface="Times New Roman" pitchFamily="18" charset="0"/>
              </a:rPr>
              <a:t> </a:t>
            </a:r>
            <a:r>
              <a:rPr lang="en-IN" sz="3600" b="1" spc="20" dirty="0">
                <a:latin typeface="Times New Roman" pitchFamily="18" charset="0"/>
                <a:cs typeface="Times New Roman" pitchFamily="18" charset="0"/>
              </a:rPr>
              <a:t>links</a:t>
            </a:r>
            <a:endParaRPr lang="en-IN" sz="3600" b="1" dirty="0">
              <a:latin typeface="Times New Roman" pitchFamily="18" charset="0"/>
              <a:cs typeface="Times New Roman" pitchFamily="18" charset="0"/>
            </a:endParaRPr>
          </a:p>
        </p:txBody>
      </p:sp>
      <p:sp>
        <p:nvSpPr>
          <p:cNvPr id="6" name="TextBox 5"/>
          <p:cNvSpPr txBox="1"/>
          <p:nvPr/>
        </p:nvSpPr>
        <p:spPr>
          <a:xfrm>
            <a:off x="1122218" y="2119745"/>
            <a:ext cx="13493433" cy="2062103"/>
          </a:xfrm>
          <a:prstGeom prst="rect">
            <a:avLst/>
          </a:prstGeom>
          <a:noFill/>
        </p:spPr>
        <p:txBody>
          <a:bodyPr wrap="square" rtlCol="0">
            <a:spAutoFit/>
          </a:bodyPr>
          <a:lstStyle/>
          <a:p>
            <a:pPr marL="285750" indent="-285750">
              <a:buFont typeface="Arial" panose="020B0604020202020204" pitchFamily="34" charset="0"/>
              <a:buChar char="•"/>
            </a:pPr>
            <a:r>
              <a:rPr lang="en-IN" sz="3200" b="0" i="0">
                <a:solidFill>
                  <a:srgbClr val="202124"/>
                </a:solidFill>
                <a:effectLst/>
                <a:latin typeface="Times New Roman" panose="02020603050405020304" pitchFamily="18" charset="0"/>
                <a:cs typeface="Times New Roman" panose="02020603050405020304" pitchFamily="18" charset="0"/>
                <a:hlinkClick r:id="rId2"/>
              </a:rPr>
              <a:t>https://www.ncbi.nlm.nih.gov/pmc/articles/PMC8137961/</a:t>
            </a:r>
            <a:endParaRPr lang="en-IN" sz="3200" b="0" i="0">
              <a:solidFill>
                <a:srgbClr val="202124"/>
              </a:solidFill>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3200" b="0" i="0">
                <a:solidFill>
                  <a:srgbClr val="202124"/>
                </a:solidFill>
                <a:effectLst/>
                <a:latin typeface="Times New Roman" panose="02020603050405020304" pitchFamily="18" charset="0"/>
                <a:cs typeface="Times New Roman" panose="02020603050405020304" pitchFamily="18" charset="0"/>
                <a:hlinkClick r:id="rId3"/>
              </a:rPr>
              <a:t>https://www.sciencedirect.com/science/article/pii/S2666307423000037</a:t>
            </a:r>
            <a:endParaRPr lang="en-IN" sz="3200">
              <a:solidFill>
                <a:srgbClr val="202124"/>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3200">
                <a:latin typeface="Times New Roman" panose="02020603050405020304" pitchFamily="18" charset="0"/>
                <a:cs typeface="Times New Roman" panose="02020603050405020304" pitchFamily="18" charset="0"/>
                <a:hlinkClick r:id="rId4"/>
              </a:rPr>
              <a:t>https://youtu.be/rvBNwaOwZyA?si=dcc-9huBlIgvScMS</a:t>
            </a:r>
            <a:endParaRPr lang="en-IN" sz="3200">
              <a:solidFill>
                <a:srgbClr val="202124"/>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3200">
                <a:latin typeface="Times New Roman" panose="02020603050405020304" pitchFamily="18" charset="0"/>
                <a:cs typeface="Times New Roman" panose="02020603050405020304" pitchFamily="18" charset="0"/>
              </a:rPr>
              <a:t>https://www.youtube.com/live/QuY0Wg-C89E?si=_AUGPGz4VxwdHuLW</a:t>
            </a:r>
            <a:endParaRPr lang="en-IN" sz="3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36</a:t>
            </a:fld>
            <a:endParaRPr lang="en-US"/>
          </a:p>
        </p:txBody>
      </p:sp>
      <p:sp>
        <p:nvSpPr>
          <p:cNvPr id="5" name="Rectangle 4"/>
          <p:cNvSpPr/>
          <p:nvPr/>
        </p:nvSpPr>
        <p:spPr>
          <a:xfrm>
            <a:off x="6297561" y="604684"/>
            <a:ext cx="8041894" cy="646331"/>
          </a:xfrm>
          <a:prstGeom prst="rect">
            <a:avLst/>
          </a:prstGeom>
        </p:spPr>
        <p:txBody>
          <a:bodyPr wrap="square">
            <a:spAutoFit/>
          </a:bodyPr>
          <a:lstStyle/>
          <a:p>
            <a:r>
              <a:rPr lang="en-IN" sz="3600" b="1" dirty="0">
                <a:latin typeface="Times New Roman" pitchFamily="18" charset="0"/>
                <a:cs typeface="Times New Roman" pitchFamily="18" charset="0"/>
              </a:rPr>
              <a:t>REFERENCES</a:t>
            </a:r>
            <a:endParaRPr lang="en-IN" sz="3600" b="1" dirty="0"/>
          </a:p>
        </p:txBody>
      </p:sp>
      <p:sp>
        <p:nvSpPr>
          <p:cNvPr id="6" name="TextBox 5"/>
          <p:cNvSpPr txBox="1"/>
          <p:nvPr/>
        </p:nvSpPr>
        <p:spPr>
          <a:xfrm>
            <a:off x="663677" y="1548581"/>
            <a:ext cx="17122878" cy="8710077"/>
          </a:xfrm>
          <a:prstGeom prst="rect">
            <a:avLst/>
          </a:prstGeom>
          <a:noFill/>
        </p:spPr>
        <p:txBody>
          <a:bodyPr wrap="square" rtlCol="0">
            <a:spAutoFit/>
          </a:bodyPr>
          <a:lstStyle/>
          <a:p>
            <a:endParaRPr lang="en-IN" sz="2800">
              <a:latin typeface="Times New Roman" panose="02020603050405020304" pitchFamily="18" charset="0"/>
              <a:cs typeface="Times New Roman" panose="02020603050405020304" pitchFamily="18" charset="0"/>
            </a:endParaRPr>
          </a:p>
          <a:p>
            <a:r>
              <a:rPr lang="en-IN" sz="2800">
                <a:latin typeface="Times New Roman" panose="02020603050405020304" pitchFamily="18" charset="0"/>
                <a:cs typeface="Times New Roman" panose="02020603050405020304" pitchFamily="18" charset="0"/>
              </a:rPr>
              <a:t>[1] S. Tiwari, P. Chanak and S. K. Singh, "A Review of the Machine Learning Algorithms for Covid-19 Case Analysis," in </a:t>
            </a:r>
          </a:p>
          <a:p>
            <a:r>
              <a:rPr lang="en-IN" sz="2800">
                <a:latin typeface="Times New Roman" panose="02020603050405020304" pitchFamily="18" charset="0"/>
                <a:cs typeface="Times New Roman" panose="02020603050405020304" pitchFamily="18" charset="0"/>
              </a:rPr>
              <a:t>IEEE Transactions on Artificial Intelligence, vol. 4, no. 1, pp. 44-59, Feb. 2023, doi: 10.1109/TAI.2022.3142241.</a:t>
            </a:r>
          </a:p>
          <a:p>
            <a:endParaRPr lang="en-IN" sz="2800">
              <a:latin typeface="Times New Roman" panose="02020603050405020304" pitchFamily="18" charset="0"/>
              <a:cs typeface="Times New Roman" panose="02020603050405020304" pitchFamily="18" charset="0"/>
            </a:endParaRPr>
          </a:p>
          <a:p>
            <a:r>
              <a:rPr lang="en-IN" sz="2800">
                <a:latin typeface="Times New Roman" panose="02020603050405020304" pitchFamily="18" charset="0"/>
                <a:cs typeface="Times New Roman" panose="02020603050405020304" pitchFamily="18" charset="0"/>
              </a:rPr>
              <a:t>[2] F. Rustam et al., "COVID-19 Future Forecasting Using Supervised Machine Learning Models," in IEEE Access, vol. 8, pp. 101489-101499, 2020, doi: 10.1109/ACCESS.2020.2997311.</a:t>
            </a:r>
          </a:p>
          <a:p>
            <a:endParaRPr lang="en-IN" sz="2800">
              <a:latin typeface="Times New Roman" panose="02020603050405020304" pitchFamily="18" charset="0"/>
              <a:cs typeface="Times New Roman" panose="02020603050405020304" pitchFamily="18" charset="0"/>
            </a:endParaRPr>
          </a:p>
          <a:p>
            <a:r>
              <a:rPr lang="en-IN" sz="2800">
                <a:latin typeface="Times New Roman" panose="02020603050405020304" pitchFamily="18" charset="0"/>
                <a:cs typeface="Times New Roman" panose="02020603050405020304" pitchFamily="18" charset="0"/>
              </a:rPr>
              <a:t>[3]  A. K. Srivastava et al., "Machine Learning Approach for Forecast Analysis of Novel COVID-19 Scenarios in India," in IEEE Access, vol. 10, pp. 95106-95124, 2022, doi: 10.1109/ACCESS.2022.3204804.</a:t>
            </a:r>
          </a:p>
          <a:p>
            <a:endParaRPr lang="en-IN" sz="2800">
              <a:latin typeface="Times New Roman" panose="02020603050405020304" pitchFamily="18" charset="0"/>
              <a:cs typeface="Times New Roman" panose="02020603050405020304" pitchFamily="18" charset="0"/>
            </a:endParaRPr>
          </a:p>
          <a:p>
            <a:r>
              <a:rPr lang="en-IN" sz="2800">
                <a:latin typeface="Times New Roman" panose="02020603050405020304" pitchFamily="18" charset="0"/>
                <a:cs typeface="Times New Roman" panose="02020603050405020304" pitchFamily="18" charset="0"/>
              </a:rPr>
              <a:t>[4]  K. Narayan, H. Rathore and F. Znidi, "Using Epidemic Modeling, Machine Learning and Control Feedback Strategy for Policy Management of COVID-19," in IEEE Access, vol. 10, pp. 98244-98258, 2022, doi: 10.1109/ACCESS.2022.3206790.</a:t>
            </a:r>
          </a:p>
          <a:p>
            <a:endParaRPr lang="en-IN" sz="2800">
              <a:latin typeface="Times New Roman" panose="02020603050405020304" pitchFamily="18" charset="0"/>
              <a:cs typeface="Times New Roman" panose="02020603050405020304" pitchFamily="18" charset="0"/>
            </a:endParaRPr>
          </a:p>
          <a:p>
            <a:r>
              <a:rPr lang="en-IN" sz="2800">
                <a:latin typeface="Times New Roman" panose="02020603050405020304" pitchFamily="18" charset="0"/>
                <a:cs typeface="Times New Roman" panose="02020603050405020304" pitchFamily="18" charset="0"/>
              </a:rPr>
              <a:t>[5] H. L. Gururaj, B. C. Soundarya, and V. Janhavi, "Machine Learning Algorithm for Covid-19 Prediction," in IEEE                              technology Policy and Ethics, vol. 7, no. 1, pp. 1-5, Jan. 2022, DOI: [10.1109/NTPE.2022.9778144](https://doi.org/10.1109/NTPE.2022.9778144).</a:t>
            </a:r>
          </a:p>
          <a:p>
            <a:endParaRPr lang="en-IN" sz="2800">
              <a:latin typeface="Times New Roman" panose="02020603050405020304" pitchFamily="18"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9DC0214-E1BF-A08E-A455-328E2A5BE7AD}"/>
              </a:ext>
            </a:extLst>
          </p:cNvPr>
          <p:cNvSpPr txBox="1"/>
          <p:nvPr/>
        </p:nvSpPr>
        <p:spPr>
          <a:xfrm>
            <a:off x="6234547" y="3345873"/>
            <a:ext cx="4592782" cy="923330"/>
          </a:xfrm>
          <a:prstGeom prst="rect">
            <a:avLst/>
          </a:prstGeom>
          <a:noFill/>
        </p:spPr>
        <p:txBody>
          <a:bodyPr>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eaLnBrk="1" fontAlgn="auto" hangingPunct="1">
              <a:spcBef>
                <a:spcPts val="0"/>
              </a:spcBef>
              <a:spcAft>
                <a:spcPts val="0"/>
              </a:spcAft>
              <a:defRPr/>
            </a:pPr>
            <a:r>
              <a:rPr lang="en-IN" sz="5400" b="1" spc="50" dirty="0">
                <a:ln w="11430"/>
                <a:solidFill>
                  <a:srgbClr val="002060"/>
                </a:solidFill>
                <a:effectLst>
                  <a:outerShdw blurRad="76200" dist="50800" dir="5400000" algn="tl" rotWithShape="0">
                    <a:srgbClr val="000000">
                      <a:alpha val="65000"/>
                    </a:srgbClr>
                  </a:outerShdw>
                </a:effectLst>
                <a:latin typeface="Times New Roman" pitchFamily="18" charset="0"/>
                <a:cs typeface="Times New Roman" pitchFamily="18" charset="0"/>
              </a:rPr>
              <a:t>THANK YOU</a:t>
            </a:r>
          </a:p>
        </p:txBody>
      </p:sp>
      <p:pic>
        <p:nvPicPr>
          <p:cNvPr id="46083" name="Picture 3" descr="C:\Users\Sharad\Desktop\download veltech.png">
            <a:extLst>
              <a:ext uri="{FF2B5EF4-FFF2-40B4-BE49-F238E27FC236}">
                <a16:creationId xmlns:a16="http://schemas.microsoft.com/office/drawing/2014/main" id="{17D0F845-2C4B-A78A-4BFA-B3C2F5690B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68125" y="6983413"/>
            <a:ext cx="4295775"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Slide Number Placeholder 8">
            <a:extLst>
              <a:ext uri="{FF2B5EF4-FFF2-40B4-BE49-F238E27FC236}">
                <a16:creationId xmlns:a16="http://schemas.microsoft.com/office/drawing/2014/main" id="{44B36D41-6B90-C275-E337-EBA9CE67C723}"/>
              </a:ext>
            </a:extLst>
          </p:cNvPr>
          <p:cNvSpPr>
            <a:spLocks noGrp="1"/>
          </p:cNvSpPr>
          <p:nvPr>
            <p:ph type="sldNum" sz="quarter" idx="12"/>
          </p:nvPr>
        </p:nvSpPr>
        <p:spPr/>
        <p:txBody>
          <a:bodyPr/>
          <a:lstStyle/>
          <a:p>
            <a:pPr>
              <a:defRPr/>
            </a:pPr>
            <a:fld id="{6BD229AE-56AA-4D4D-88CA-8BF43BF0A03B}" type="slidenum">
              <a:rPr lang="en-US"/>
              <a:pPr>
                <a:defRPr/>
              </a:pPr>
              <a:t>37</a:t>
            </a:fld>
            <a:endParaRPr lang="en-US"/>
          </a:p>
        </p:txBody>
      </p:sp>
      <p:sp>
        <p:nvSpPr>
          <p:cNvPr id="10" name="Footer Placeholder 9">
            <a:extLst>
              <a:ext uri="{FF2B5EF4-FFF2-40B4-BE49-F238E27FC236}">
                <a16:creationId xmlns:a16="http://schemas.microsoft.com/office/drawing/2014/main" id="{63334EC2-730B-6CE7-1763-7A9C827CA735}"/>
              </a:ext>
            </a:extLst>
          </p:cNvPr>
          <p:cNvSpPr>
            <a:spLocks noGrp="1"/>
          </p:cNvSpPr>
          <p:nvPr>
            <p:ph type="ftr" sz="quarter" idx="11"/>
          </p:nvPr>
        </p:nvSpPr>
        <p:spPr/>
        <p:txBody>
          <a:bodyPr/>
          <a:lstStyle/>
          <a:p>
            <a:pPr>
              <a:defRPr/>
            </a:pPr>
            <a:r>
              <a:rPr lang="en-IN"/>
              <a:t>DEPARTMENT OF COMPUTER SCIENCE &amp; ENGINEERING   / PROJECT TITLE</a:t>
            </a:r>
          </a:p>
        </p:txBody>
      </p:sp>
      <p:sp>
        <p:nvSpPr>
          <p:cNvPr id="11" name="Date Placeholder 10">
            <a:extLst>
              <a:ext uri="{FF2B5EF4-FFF2-40B4-BE49-F238E27FC236}">
                <a16:creationId xmlns:a16="http://schemas.microsoft.com/office/drawing/2014/main" id="{C7DBC61B-9C32-7E05-5203-5BA431C994E5}"/>
              </a:ext>
            </a:extLst>
          </p:cNvPr>
          <p:cNvSpPr>
            <a:spLocks noGrp="1"/>
          </p:cNvSpPr>
          <p:nvPr>
            <p:ph type="dt" sz="quarter" idx="10"/>
          </p:nvPr>
        </p:nvSpPr>
        <p:spPr/>
        <p:txBody>
          <a:bodyPr/>
          <a:lstStyle/>
          <a:p>
            <a:pPr>
              <a:defRPr/>
            </a:pPr>
            <a:fld id="{FC19F4A3-E32D-4520-B9BC-6787D8D72445}" type="datetime4">
              <a:rPr lang="en-US"/>
              <a:pPr>
                <a:defRPr/>
              </a:pPr>
              <a:t>February 8, 2024</a:t>
            </a:fld>
            <a:endParaRPr lang="en-US"/>
          </a:p>
        </p:txBody>
      </p:sp>
      <p:pic>
        <p:nvPicPr>
          <p:cNvPr id="46087" name="Picture 2" descr="C:\Users\Sharad\Desktop\Logo-Final-A veltech.png">
            <a:extLst>
              <a:ext uri="{FF2B5EF4-FFF2-40B4-BE49-F238E27FC236}">
                <a16:creationId xmlns:a16="http://schemas.microsoft.com/office/drawing/2014/main" id="{59FC70A6-F390-D3A4-2D2A-F521D671E3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49675" y="7192963"/>
            <a:ext cx="1160463" cy="1223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4</a:t>
            </a:fld>
            <a:endParaRPr lang="en-US"/>
          </a:p>
        </p:txBody>
      </p:sp>
      <p:sp>
        <p:nvSpPr>
          <p:cNvPr id="5" name="Rectangle 4"/>
          <p:cNvSpPr/>
          <p:nvPr/>
        </p:nvSpPr>
        <p:spPr>
          <a:xfrm>
            <a:off x="806898" y="451550"/>
            <a:ext cx="16940775" cy="1654748"/>
          </a:xfrm>
          <a:prstGeom prst="rect">
            <a:avLst/>
          </a:prstGeom>
        </p:spPr>
        <p:txBody>
          <a:bodyPr wrap="square">
            <a:spAutoFit/>
          </a:bodyPr>
          <a:lstStyle/>
          <a:p>
            <a:pPr lvl="1" algn="ctr">
              <a:lnSpc>
                <a:spcPct val="150000"/>
              </a:lnSpc>
            </a:pPr>
            <a:r>
              <a:rPr lang="en-IN" sz="3600" b="1" dirty="0">
                <a:latin typeface="Times New Roman" pitchFamily="18" charset="0"/>
                <a:cs typeface="Times New Roman" pitchFamily="18" charset="0"/>
              </a:rPr>
              <a:t>OBJECTIVES</a:t>
            </a:r>
          </a:p>
          <a:p>
            <a:pPr lvl="1" algn="ctr">
              <a:lnSpc>
                <a:spcPct val="150000"/>
              </a:lnSpc>
            </a:pPr>
            <a:endParaRPr lang="en-IN" sz="3600" b="1" dirty="0">
              <a:latin typeface="Times New Roman" pitchFamily="18" charset="0"/>
              <a:cs typeface="Times New Roman" pitchFamily="18" charset="0"/>
            </a:endParaRPr>
          </a:p>
        </p:txBody>
      </p:sp>
      <p:sp>
        <p:nvSpPr>
          <p:cNvPr id="6" name="Rectangle 5"/>
          <p:cNvSpPr/>
          <p:nvPr/>
        </p:nvSpPr>
        <p:spPr>
          <a:xfrm>
            <a:off x="2808514" y="1910444"/>
            <a:ext cx="11364686" cy="6986528"/>
          </a:xfrm>
          <a:prstGeom prst="rect">
            <a:avLst/>
          </a:prstGeom>
        </p:spPr>
        <p:txBody>
          <a:bodyPr wrap="square">
            <a:spAutoFit/>
          </a:bodyPr>
          <a:lstStyle/>
          <a:p>
            <a:pPr marL="0" indent="0" algn="just">
              <a:buNone/>
            </a:pPr>
            <a:r>
              <a:rPr lang="en-IN" sz="2800" b="1" dirty="0">
                <a:latin typeface="Times New Roman" panose="02020603050405020304" pitchFamily="18" charset="0"/>
                <a:cs typeface="Times New Roman" pitchFamily="18" charset="0"/>
              </a:rPr>
              <a:t>Aim of the Project:</a:t>
            </a:r>
          </a:p>
          <a:p>
            <a:pPr marL="0" indent="0" algn="just">
              <a:buNone/>
            </a:pPr>
            <a:r>
              <a:rPr lang="en-US" sz="2800" dirty="0">
                <a:latin typeface="Times New Roman" panose="02020603050405020304" pitchFamily="18" charset="0"/>
                <a:cs typeface="Times New Roman" pitchFamily="18" charset="0"/>
              </a:rPr>
              <a:t>The primary goal of the experiment is to predict the virus for the next ten days. The overall number of instances, as well as active and fatal cases, are detected by our project. </a:t>
            </a:r>
            <a:r>
              <a:rPr lang="en-IN" sz="2800" dirty="0">
                <a:latin typeface="Times New Roman" panose="02020603050405020304" pitchFamily="18" charset="0"/>
                <a:cs typeface="Times New Roman" panose="02020603050405020304" pitchFamily="18" charset="0"/>
              </a:rPr>
              <a:t>Identifying the most suitable machine learning technique for prediction, to perform on clinical reports of patients.</a:t>
            </a:r>
          </a:p>
          <a:p>
            <a:pPr marL="0" indent="0" algn="just">
              <a:buNone/>
            </a:pPr>
            <a:endParaRPr lang="en-US" sz="2800" dirty="0">
              <a:latin typeface="Times New Roman" panose="02020603050405020304" pitchFamily="18" charset="0"/>
              <a:cs typeface="Times New Roman" pitchFamily="18" charset="0"/>
            </a:endParaRPr>
          </a:p>
          <a:p>
            <a:pPr marL="0" indent="0" algn="just">
              <a:buNone/>
            </a:pPr>
            <a:r>
              <a:rPr lang="en-US" sz="2800" b="1" dirty="0">
                <a:latin typeface="Times New Roman" panose="02020603050405020304" pitchFamily="18" charset="0"/>
                <a:cs typeface="Times New Roman" panose="02020603050405020304" pitchFamily="18" charset="0"/>
              </a:rPr>
              <a:t>Scope of the Project:</a:t>
            </a:r>
          </a:p>
          <a:p>
            <a:pPr marL="457200" indent="-457200" algn="just">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This research focuses on development of a machine learning model for predicting COVID-19 in patients.</a:t>
            </a:r>
          </a:p>
          <a:p>
            <a:pPr marL="457200" indent="-457200" algn="just">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We also work to identify the features from the clinical information of patients that would influence the predictive result of COVID-19.</a:t>
            </a:r>
          </a:p>
          <a:p>
            <a:pPr marL="457200" indent="-457200" algn="just">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This study does not focus on outer factors such as weather or any environmental factors that might influence results.</a:t>
            </a:r>
          </a:p>
          <a:p>
            <a:pPr marL="457200" indent="-457200" algn="just">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Emphasize precision and specificity in the predictive model, aiming for a detailed understanding of patient-specific factors contributing to COVID-19 prediction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5</a:t>
            </a:fld>
            <a:endParaRPr lang="en-US"/>
          </a:p>
        </p:txBody>
      </p:sp>
      <p:sp>
        <p:nvSpPr>
          <p:cNvPr id="8" name="Rectangle 7"/>
          <p:cNvSpPr/>
          <p:nvPr/>
        </p:nvSpPr>
        <p:spPr>
          <a:xfrm>
            <a:off x="5563955" y="698561"/>
            <a:ext cx="6635343" cy="646331"/>
          </a:xfrm>
          <a:prstGeom prst="rect">
            <a:avLst/>
          </a:prstGeom>
        </p:spPr>
        <p:txBody>
          <a:bodyPr wrap="none">
            <a:spAutoFit/>
          </a:bodyPr>
          <a:lstStyle/>
          <a:p>
            <a:r>
              <a:rPr lang="en-IN" sz="3600" b="1" dirty="0">
                <a:latin typeface="Times New Roman" pitchFamily="18" charset="0"/>
                <a:cs typeface="Times New Roman" pitchFamily="18" charset="0"/>
              </a:rPr>
              <a:t>TIMELINE OF THE PROJECT</a:t>
            </a:r>
            <a:endParaRPr lang="en-IN" sz="3600" dirty="0"/>
          </a:p>
        </p:txBody>
      </p:sp>
      <p:pic>
        <p:nvPicPr>
          <p:cNvPr id="6" name="Picture 5" descr="A timeline with blue rectangles&#10;&#10;Description automatically generated">
            <a:extLst>
              <a:ext uri="{FF2B5EF4-FFF2-40B4-BE49-F238E27FC236}">
                <a16:creationId xmlns:a16="http://schemas.microsoft.com/office/drawing/2014/main" id="{FF2F51E4-D39D-8989-05D2-773E8A15AB79}"/>
              </a:ext>
            </a:extLst>
          </p:cNvPr>
          <p:cNvPicPr>
            <a:picLocks noChangeAspect="1"/>
          </p:cNvPicPr>
          <p:nvPr/>
        </p:nvPicPr>
        <p:blipFill rotWithShape="1">
          <a:blip r:embed="rId3"/>
          <a:srcRect l="4145" t="17133" r="4927" b="10986"/>
          <a:stretch/>
        </p:blipFill>
        <p:spPr>
          <a:xfrm>
            <a:off x="4390742" y="2697481"/>
            <a:ext cx="8981768" cy="3840480"/>
          </a:xfrm>
          <a:prstGeom prst="rect">
            <a:avLst/>
          </a:prstGeom>
        </p:spPr>
      </p:pic>
      <p:sp>
        <p:nvSpPr>
          <p:cNvPr id="7" name="TextBox 6">
            <a:extLst>
              <a:ext uri="{FF2B5EF4-FFF2-40B4-BE49-F238E27FC236}">
                <a16:creationId xmlns:a16="http://schemas.microsoft.com/office/drawing/2014/main" id="{463F2B44-0E3A-0464-DA58-99F3A82AB3C3}"/>
              </a:ext>
            </a:extLst>
          </p:cNvPr>
          <p:cNvSpPr txBox="1"/>
          <p:nvPr/>
        </p:nvSpPr>
        <p:spPr>
          <a:xfrm>
            <a:off x="7115570" y="1934043"/>
            <a:ext cx="3185651"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800" b="1" dirty="0"/>
              <a:t>GANNT CHART</a:t>
            </a:r>
            <a:endParaRPr lang="en-IN" sz="2800" b="1" dirty="0"/>
          </a:p>
        </p:txBody>
      </p:sp>
      <p:sp>
        <p:nvSpPr>
          <p:cNvPr id="9" name="TextBox 8">
            <a:extLst>
              <a:ext uri="{FF2B5EF4-FFF2-40B4-BE49-F238E27FC236}">
                <a16:creationId xmlns:a16="http://schemas.microsoft.com/office/drawing/2014/main" id="{58CCFE24-E26D-8C1E-FF98-12B674D96B13}"/>
              </a:ext>
            </a:extLst>
          </p:cNvPr>
          <p:cNvSpPr txBox="1"/>
          <p:nvPr/>
        </p:nvSpPr>
        <p:spPr>
          <a:xfrm>
            <a:off x="1341120" y="6659880"/>
            <a:ext cx="15885524" cy="2677656"/>
          </a:xfrm>
          <a:prstGeom prst="rect">
            <a:avLst/>
          </a:prstGeom>
          <a:noFill/>
        </p:spPr>
        <p:txBody>
          <a:bodyPr wrap="square">
            <a:spAutoFit/>
          </a:bodyPr>
          <a:lstStyle/>
          <a:p>
            <a:pPr algn="just"/>
            <a:r>
              <a:rPr lang="en-US" sz="2800" dirty="0">
                <a:solidFill>
                  <a:srgbClr val="374151"/>
                </a:solidFill>
                <a:latin typeface="Times New Roman" panose="02020603050405020304" pitchFamily="18" charset="0"/>
                <a:cs typeface="Times New Roman" panose="02020603050405020304" pitchFamily="18" charset="0"/>
              </a:rPr>
              <a:t>        The above</a:t>
            </a:r>
            <a:r>
              <a:rPr lang="en-US" sz="2800" b="0" i="0" dirty="0">
                <a:solidFill>
                  <a:srgbClr val="374151"/>
                </a:solidFill>
                <a:effectLst/>
                <a:latin typeface="Times New Roman" panose="02020603050405020304" pitchFamily="18" charset="0"/>
                <a:cs typeface="Times New Roman" panose="02020603050405020304" pitchFamily="18" charset="0"/>
              </a:rPr>
              <a:t> Gantt chart</a:t>
            </a:r>
            <a:r>
              <a:rPr lang="en-US" sz="2800" dirty="0">
                <a:solidFill>
                  <a:srgbClr val="374151"/>
                </a:solidFill>
                <a:latin typeface="Times New Roman" panose="02020603050405020304" pitchFamily="18" charset="0"/>
                <a:cs typeface="Times New Roman" panose="02020603050405020304" pitchFamily="18" charset="0"/>
              </a:rPr>
              <a:t> tells about that in</a:t>
            </a:r>
            <a:r>
              <a:rPr lang="en-US" sz="2800" b="0" i="0" dirty="0">
                <a:solidFill>
                  <a:srgbClr val="374151"/>
                </a:solidFill>
                <a:effectLst/>
                <a:latin typeface="Times New Roman" panose="02020603050405020304" pitchFamily="18" charset="0"/>
                <a:cs typeface="Times New Roman" panose="02020603050405020304" pitchFamily="18" charset="0"/>
              </a:rPr>
              <a:t> the planning phase, key milestones such as research, design, and implementation are plotted, providing a clear roadmap for task completion over specific months. From October to November, intensive research lays the groundwork, followed by design in November. Implementation spans November to December, with a comprehensive follow-up from December to January, ensuring a systematic and successful project execution. The Gantt chart streamlines follow-up, ensuring smooth progress tracking and overall project success.</a:t>
            </a:r>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6</a:t>
            </a:fld>
            <a:endParaRPr lang="en-US"/>
          </a:p>
        </p:txBody>
      </p:sp>
      <p:sp>
        <p:nvSpPr>
          <p:cNvPr id="5" name="Rectangle 4"/>
          <p:cNvSpPr/>
          <p:nvPr/>
        </p:nvSpPr>
        <p:spPr>
          <a:xfrm>
            <a:off x="257755" y="347641"/>
            <a:ext cx="17739300" cy="823752"/>
          </a:xfrm>
          <a:prstGeom prst="rect">
            <a:avLst/>
          </a:prstGeom>
        </p:spPr>
        <p:txBody>
          <a:bodyPr wrap="square">
            <a:spAutoFit/>
          </a:bodyPr>
          <a:lstStyle/>
          <a:p>
            <a:pPr lvl="1" algn="ctr">
              <a:lnSpc>
                <a:spcPct val="150000"/>
              </a:lnSpc>
            </a:pPr>
            <a:r>
              <a:rPr lang="en-IN" sz="3600" b="1" dirty="0">
                <a:latin typeface="Times New Roman" pitchFamily="18" charset="0"/>
                <a:cs typeface="Times New Roman" pitchFamily="18" charset="0"/>
              </a:rPr>
              <a:t>INTRODUCTION</a:t>
            </a:r>
          </a:p>
        </p:txBody>
      </p:sp>
      <p:sp>
        <p:nvSpPr>
          <p:cNvPr id="6" name="Rectangle 5"/>
          <p:cNvSpPr/>
          <p:nvPr/>
        </p:nvSpPr>
        <p:spPr>
          <a:xfrm>
            <a:off x="667973" y="1342797"/>
            <a:ext cx="16227644" cy="7848302"/>
          </a:xfrm>
          <a:prstGeom prst="rect">
            <a:avLst/>
          </a:prstGeom>
        </p:spPr>
        <p:txBody>
          <a:bodyPr wrap="square">
            <a:spAutoFit/>
          </a:bodyPr>
          <a:lstStyle/>
          <a:p>
            <a:pPr marL="457200" indent="-457200" algn="just">
              <a:buFont typeface="Arial" panose="020B0604020202020204" pitchFamily="34" charset="0"/>
              <a:buChar char="•"/>
            </a:pPr>
            <a:endParaRPr lang="en-US" sz="280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COVID-19, a new coronavirus, caused an epidemic in Wuhan, China, in December 2019. It quickly expanded to over  200 nations throughout the world following its inception.</a:t>
            </a:r>
          </a:p>
          <a:p>
            <a:pPr marL="457200" indent="-457200" algn="just">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 The number of verified COVID-19 infected patients is expanding at an exponential rate throughout the world. COVID-19 has infected over 17 million individuals too far, with over 0.7 million people are dying as a result.</a:t>
            </a:r>
          </a:p>
          <a:p>
            <a:pPr marL="457200" indent="-457200" algn="just">
              <a:buFont typeface="Arial" panose="020B0604020202020204" pitchFamily="34" charset="0"/>
              <a:buChar char="•"/>
            </a:pPr>
            <a:r>
              <a:rPr lang="en-US" sz="2800" b="0" i="0">
                <a:solidFill>
                  <a:srgbClr val="222222"/>
                </a:solidFill>
                <a:effectLst/>
                <a:latin typeface="Times New Roman" panose="02020603050405020304" pitchFamily="18" charset="0"/>
                <a:cs typeface="Times New Roman" panose="02020603050405020304" pitchFamily="18" charset="0"/>
              </a:rPr>
              <a:t>This pandemic continues to challenge medical systems worldwide in many aspects, including sharp increases in demands for hospital beds and critical shortages in medical equipment, while many healthcare workers have themselves been infected</a:t>
            </a:r>
            <a:endParaRPr lang="en-US" sz="280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800" b="0" i="0">
                <a:solidFill>
                  <a:srgbClr val="0F0F0F"/>
                </a:solidFill>
                <a:effectLst/>
                <a:latin typeface="Times New Roman" panose="02020603050405020304" pitchFamily="18" charset="0"/>
                <a:cs typeface="Times New Roman" panose="02020603050405020304" pitchFamily="18" charset="0"/>
              </a:rPr>
              <a:t>Recognizing the urgency, there's a need for a technological tool to estimate infections and anticipate worst-case scenarios.</a:t>
            </a:r>
          </a:p>
          <a:p>
            <a:pPr marL="457200" indent="-457200" algn="just">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There is a need for more efficient use of the scarce resources without compromising the quality.</a:t>
            </a:r>
          </a:p>
          <a:p>
            <a:pPr marL="457200" indent="-457200" algn="just">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The tests that measure the Coronavirus to determine the presence of illness, are to be examined more since the range of symptoms of positive cases has been rising. </a:t>
            </a:r>
          </a:p>
          <a:p>
            <a:pPr marL="457200" indent="-457200" algn="just">
              <a:buFont typeface="Arial" panose="020B0604020202020204" pitchFamily="34" charset="0"/>
              <a:buChar char="•"/>
            </a:pPr>
            <a:r>
              <a:rPr lang="en-US" sz="2800">
                <a:latin typeface="Times New Roman" panose="02020603050405020304" pitchFamily="18" charset="0"/>
                <a:cs typeface="Times New Roman" panose="02020603050405020304" pitchFamily="18" charset="0"/>
              </a:rPr>
              <a:t>The goal of this study is to create a model that predicts the number of confirmed cases caused by COVID-19 in the selected region of India based on data from several countries. </a:t>
            </a:r>
          </a:p>
          <a:p>
            <a:pPr marL="457200" indent="-457200" algn="just">
              <a:buFont typeface="Arial" panose="020B0604020202020204" pitchFamily="34" charset="0"/>
              <a:buChar char="•"/>
            </a:pPr>
            <a:endParaRPr lang="en-IN" sz="2800">
              <a:latin typeface="Times New Roman" panose="02020603050405020304" pitchFamily="18" charset="0"/>
              <a:cs typeface="Times New Roman" panose="02020603050405020304" pitchFamily="18" charset="0"/>
            </a:endParaRPr>
          </a:p>
          <a:p>
            <a:pPr algn="just"/>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484C8-7537-83F5-A87F-7B5D843C00F3}"/>
              </a:ext>
            </a:extLst>
          </p:cNvPr>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a:extLst>
              <a:ext uri="{FF2B5EF4-FFF2-40B4-BE49-F238E27FC236}">
                <a16:creationId xmlns:a16="http://schemas.microsoft.com/office/drawing/2014/main" id="{6698A5F1-DB9E-6902-12BA-AE9431D006C3}"/>
              </a:ext>
            </a:extLst>
          </p:cNvPr>
          <p:cNvSpPr>
            <a:spLocks noGrp="1"/>
          </p:cNvSpPr>
          <p:nvPr>
            <p:ph type="ftr" sz="quarter" idx="11"/>
          </p:nvPr>
        </p:nvSpPr>
        <p:spPr/>
        <p:txBody>
          <a:bodyPr/>
          <a:lstStyle/>
          <a:p>
            <a:r>
              <a:rPr lang="en-IN"/>
              <a:t>DEPARTMENT OF COMPUTER SCIENCE &amp; ENGINEERING   / PROJECT TITLE</a:t>
            </a:r>
          </a:p>
        </p:txBody>
      </p:sp>
      <p:sp>
        <p:nvSpPr>
          <p:cNvPr id="4" name="Slide Number Placeholder 3">
            <a:extLst>
              <a:ext uri="{FF2B5EF4-FFF2-40B4-BE49-F238E27FC236}">
                <a16:creationId xmlns:a16="http://schemas.microsoft.com/office/drawing/2014/main" id="{192FAE38-E3F6-9443-40A5-092155E82D4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7</a:t>
            </a:fld>
            <a:endParaRPr lang="en-US"/>
          </a:p>
        </p:txBody>
      </p:sp>
      <p:sp>
        <p:nvSpPr>
          <p:cNvPr id="5" name="Date Placeholder 1">
            <a:extLst>
              <a:ext uri="{FF2B5EF4-FFF2-40B4-BE49-F238E27FC236}">
                <a16:creationId xmlns:a16="http://schemas.microsoft.com/office/drawing/2014/main" id="{F88E5169-9095-178D-47E4-485FF150E565}"/>
              </a:ext>
            </a:extLst>
          </p:cNvPr>
          <p:cNvSpPr txBox="1">
            <a:spLocks/>
          </p:cNvSpPr>
          <p:nvPr/>
        </p:nvSpPr>
        <p:spPr>
          <a:xfrm>
            <a:off x="1645921" y="9689678"/>
            <a:ext cx="3708407" cy="547688"/>
          </a:xfrm>
          <a:prstGeom prst="rect">
            <a:avLst/>
          </a:prstGeom>
        </p:spPr>
        <p:txBody>
          <a:bodyPr vert="horz" lIns="91440" tIns="45720" rIns="91440" bIns="45720" rtlCol="0" anchor="ctr"/>
          <a:lstStyle>
            <a:defPPr>
              <a:defRPr lang="en-US"/>
            </a:defPPr>
            <a:lvl1pPr marL="0" algn="l" defTabSz="457200" rtl="0" eaLnBrk="1" latinLnBrk="0" hangingPunct="1">
              <a:defRPr sz="1350"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B1D917-16EA-4D69-8845-9832B0C2F6AA}" type="datetime4">
              <a:rPr lang="en-US" smtClean="0"/>
              <a:pPr/>
              <a:t>February 8, 2024</a:t>
            </a:fld>
            <a:endParaRPr lang="en-US"/>
          </a:p>
        </p:txBody>
      </p:sp>
      <p:sp>
        <p:nvSpPr>
          <p:cNvPr id="6" name="Footer Placeholder 2">
            <a:extLst>
              <a:ext uri="{FF2B5EF4-FFF2-40B4-BE49-F238E27FC236}">
                <a16:creationId xmlns:a16="http://schemas.microsoft.com/office/drawing/2014/main" id="{57E73A8E-6872-4233-63FD-0D793D8C3E62}"/>
              </a:ext>
            </a:extLst>
          </p:cNvPr>
          <p:cNvSpPr txBox="1">
            <a:spLocks/>
          </p:cNvSpPr>
          <p:nvPr/>
        </p:nvSpPr>
        <p:spPr>
          <a:xfrm>
            <a:off x="5529278" y="9689678"/>
            <a:ext cx="7234206" cy="547688"/>
          </a:xfrm>
          <a:prstGeom prst="rect">
            <a:avLst/>
          </a:prstGeom>
        </p:spPr>
        <p:txBody>
          <a:bodyPr vert="horz" lIns="91440" tIns="45720" rIns="91440" bIns="45720" rtlCol="0" anchor="ctr"/>
          <a:lstStyle>
            <a:defPPr>
              <a:defRPr lang="en-US"/>
            </a:defPPr>
            <a:lvl1pPr marL="0" algn="ctr" defTabSz="457200" rtl="0" eaLnBrk="1" latinLnBrk="0" hangingPunct="1">
              <a:defRPr sz="135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a:t>DEPARTMENT OF COMPUTER SCIENCE &amp; ENGINEERING   / PROJECT TITLE</a:t>
            </a:r>
          </a:p>
        </p:txBody>
      </p:sp>
      <p:sp>
        <p:nvSpPr>
          <p:cNvPr id="7" name="Slide Number Placeholder 3">
            <a:extLst>
              <a:ext uri="{FF2B5EF4-FFF2-40B4-BE49-F238E27FC236}">
                <a16:creationId xmlns:a16="http://schemas.microsoft.com/office/drawing/2014/main" id="{71974579-4794-9AA5-97DB-2B8BFA5E7D97}"/>
              </a:ext>
            </a:extLst>
          </p:cNvPr>
          <p:cNvSpPr txBox="1">
            <a:spLocks/>
          </p:cNvSpPr>
          <p:nvPr/>
        </p:nvSpPr>
        <p:spPr>
          <a:xfrm>
            <a:off x="14850688" y="9689678"/>
            <a:ext cx="1968038" cy="547688"/>
          </a:xfrm>
          <a:prstGeom prst="rect">
            <a:avLst/>
          </a:prstGeom>
        </p:spPr>
        <p:txBody>
          <a:bodyPr vert="horz" lIns="91440" tIns="45720" rIns="91440" bIns="45720" rtlCol="0" anchor="ctr"/>
          <a:lstStyle>
            <a:defPPr>
              <a:defRPr lang="en-US"/>
            </a:defPPr>
            <a:lvl1pPr marL="0" algn="r" defTabSz="457200" rtl="0" eaLnBrk="1" latinLnBrk="0" hangingPunct="1">
              <a:defRPr sz="1575"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00000000-1234-1234-1234-123412341234}" type="slidenum">
              <a:rPr lang="en-US" smtClean="0"/>
              <a:pPr/>
              <a:t>7</a:t>
            </a:fld>
            <a:endParaRPr lang="en-US"/>
          </a:p>
        </p:txBody>
      </p:sp>
      <p:sp>
        <p:nvSpPr>
          <p:cNvPr id="8" name="Date Placeholder 1">
            <a:extLst>
              <a:ext uri="{FF2B5EF4-FFF2-40B4-BE49-F238E27FC236}">
                <a16:creationId xmlns:a16="http://schemas.microsoft.com/office/drawing/2014/main" id="{01E0C034-9B13-862A-67A8-4AD2793B158C}"/>
              </a:ext>
            </a:extLst>
          </p:cNvPr>
          <p:cNvSpPr txBox="1">
            <a:spLocks/>
          </p:cNvSpPr>
          <p:nvPr/>
        </p:nvSpPr>
        <p:spPr>
          <a:xfrm>
            <a:off x="1645921" y="9689678"/>
            <a:ext cx="3708407" cy="547688"/>
          </a:xfrm>
          <a:prstGeom prst="rect">
            <a:avLst/>
          </a:prstGeom>
        </p:spPr>
        <p:txBody>
          <a:bodyPr vert="horz" lIns="91440" tIns="45720" rIns="91440" bIns="45720" rtlCol="0" anchor="ctr"/>
          <a:lstStyle>
            <a:defPPr>
              <a:defRPr lang="en-US"/>
            </a:defPPr>
            <a:lvl1pPr marL="0" algn="l" defTabSz="457200" rtl="0" eaLnBrk="1" latinLnBrk="0" hangingPunct="1">
              <a:defRPr sz="1350"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4B1D917-16EA-4D69-8845-9832B0C2F6AA}" type="datetime4">
              <a:rPr lang="en-US" smtClean="0"/>
              <a:pPr/>
              <a:t>February 8, 2024</a:t>
            </a:fld>
            <a:endParaRPr lang="en-US"/>
          </a:p>
        </p:txBody>
      </p:sp>
      <p:sp>
        <p:nvSpPr>
          <p:cNvPr id="9" name="Footer Placeholder 2">
            <a:extLst>
              <a:ext uri="{FF2B5EF4-FFF2-40B4-BE49-F238E27FC236}">
                <a16:creationId xmlns:a16="http://schemas.microsoft.com/office/drawing/2014/main" id="{BF1E564F-367A-1AEB-B04B-DB18F2C88BBC}"/>
              </a:ext>
            </a:extLst>
          </p:cNvPr>
          <p:cNvSpPr txBox="1">
            <a:spLocks/>
          </p:cNvSpPr>
          <p:nvPr/>
        </p:nvSpPr>
        <p:spPr>
          <a:xfrm>
            <a:off x="5529278" y="9689678"/>
            <a:ext cx="7234206" cy="547688"/>
          </a:xfrm>
          <a:prstGeom prst="rect">
            <a:avLst/>
          </a:prstGeom>
        </p:spPr>
        <p:txBody>
          <a:bodyPr vert="horz" lIns="91440" tIns="45720" rIns="91440" bIns="45720" rtlCol="0" anchor="ctr"/>
          <a:lstStyle>
            <a:defPPr>
              <a:defRPr lang="en-US"/>
            </a:defPPr>
            <a:lvl1pPr marL="0" algn="ctr" defTabSz="457200" rtl="0" eaLnBrk="1" latinLnBrk="0" hangingPunct="1">
              <a:defRPr sz="135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a:t>DEPARTMENT OF COMPUTER SCIENCE &amp; ENGINEERING   / PROJECT TITLE</a:t>
            </a:r>
          </a:p>
        </p:txBody>
      </p:sp>
      <p:sp>
        <p:nvSpPr>
          <p:cNvPr id="10" name="Slide Number Placeholder 3">
            <a:extLst>
              <a:ext uri="{FF2B5EF4-FFF2-40B4-BE49-F238E27FC236}">
                <a16:creationId xmlns:a16="http://schemas.microsoft.com/office/drawing/2014/main" id="{AB2829A4-7589-5A9B-58C2-5D4A2B3FFB59}"/>
              </a:ext>
            </a:extLst>
          </p:cNvPr>
          <p:cNvSpPr txBox="1">
            <a:spLocks/>
          </p:cNvSpPr>
          <p:nvPr/>
        </p:nvSpPr>
        <p:spPr>
          <a:xfrm>
            <a:off x="14850688" y="9689678"/>
            <a:ext cx="1968038" cy="547688"/>
          </a:xfrm>
          <a:prstGeom prst="rect">
            <a:avLst/>
          </a:prstGeom>
        </p:spPr>
        <p:txBody>
          <a:bodyPr vert="horz" lIns="91440" tIns="45720" rIns="91440" bIns="45720" rtlCol="0" anchor="ctr"/>
          <a:lstStyle>
            <a:defPPr>
              <a:defRPr lang="en-US"/>
            </a:defPPr>
            <a:lvl1pPr marL="0" algn="r" defTabSz="457200" rtl="0" eaLnBrk="1" latinLnBrk="0" hangingPunct="1">
              <a:defRPr sz="1575"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00000000-1234-1234-1234-123412341234}" type="slidenum">
              <a:rPr lang="en-US" smtClean="0"/>
              <a:pPr/>
              <a:t>7</a:t>
            </a:fld>
            <a:endParaRPr lang="en-US"/>
          </a:p>
        </p:txBody>
      </p:sp>
      <p:sp>
        <p:nvSpPr>
          <p:cNvPr id="11" name="Rectangle 10">
            <a:extLst>
              <a:ext uri="{FF2B5EF4-FFF2-40B4-BE49-F238E27FC236}">
                <a16:creationId xmlns:a16="http://schemas.microsoft.com/office/drawing/2014/main" id="{34CB861C-87D4-0775-828C-771E18472196}"/>
              </a:ext>
            </a:extLst>
          </p:cNvPr>
          <p:cNvSpPr/>
          <p:nvPr/>
        </p:nvSpPr>
        <p:spPr>
          <a:xfrm>
            <a:off x="257755" y="347641"/>
            <a:ext cx="17739300" cy="823752"/>
          </a:xfrm>
          <a:prstGeom prst="rect">
            <a:avLst/>
          </a:prstGeom>
        </p:spPr>
        <p:txBody>
          <a:bodyPr wrap="square">
            <a:spAutoFit/>
          </a:bodyPr>
          <a:lstStyle/>
          <a:p>
            <a:pPr lvl="1" algn="ctr">
              <a:lnSpc>
                <a:spcPct val="150000"/>
              </a:lnSpc>
            </a:pPr>
            <a:r>
              <a:rPr lang="en-IN" sz="3600" b="1" dirty="0">
                <a:latin typeface="Times New Roman" pitchFamily="18" charset="0"/>
                <a:cs typeface="Times New Roman" pitchFamily="18" charset="0"/>
              </a:rPr>
              <a:t>INTRODUCTION</a:t>
            </a:r>
          </a:p>
        </p:txBody>
      </p:sp>
      <p:sp>
        <p:nvSpPr>
          <p:cNvPr id="12" name="Rectangle 11">
            <a:extLst>
              <a:ext uri="{FF2B5EF4-FFF2-40B4-BE49-F238E27FC236}">
                <a16:creationId xmlns:a16="http://schemas.microsoft.com/office/drawing/2014/main" id="{DA85DBE2-F6FB-E910-30F9-6F653E297D5A}"/>
              </a:ext>
            </a:extLst>
          </p:cNvPr>
          <p:cNvSpPr/>
          <p:nvPr/>
        </p:nvSpPr>
        <p:spPr>
          <a:xfrm>
            <a:off x="975360" y="1859279"/>
            <a:ext cx="15920257" cy="7417415"/>
          </a:xfrm>
          <a:prstGeom prst="rect">
            <a:avLst/>
          </a:prstGeom>
        </p:spPr>
        <p:txBody>
          <a:bodyPr wrap="square">
            <a:spAutoFit/>
          </a:bodyPr>
          <a:lstStyle/>
          <a:p>
            <a:pPr algn="l">
              <a:buFont typeface="+mj-lt"/>
              <a:buAutoNum type="arabicPeriod"/>
            </a:pPr>
            <a:r>
              <a:rPr lang="en-US" sz="2800" b="1" i="0">
                <a:solidFill>
                  <a:srgbClr val="374151"/>
                </a:solidFill>
                <a:effectLst/>
                <a:latin typeface="Söhne"/>
              </a:rPr>
              <a:t>Algorithm Selection:</a:t>
            </a:r>
            <a:r>
              <a:rPr lang="en-US" sz="2800" b="0" i="0">
                <a:solidFill>
                  <a:srgbClr val="374151"/>
                </a:solidFill>
                <a:effectLst/>
                <a:latin typeface="Söhne"/>
              </a:rPr>
              <a:t> Utilize Support Vector Machine (SVM) for forecasting due to its ability to handle non-linear relationships through the kernel trick, converting low-dimensional input space to high-dimensional space.</a:t>
            </a:r>
          </a:p>
          <a:p>
            <a:pPr algn="l">
              <a:buFont typeface="+mj-lt"/>
              <a:buAutoNum type="arabicPeriod"/>
            </a:pPr>
            <a:r>
              <a:rPr lang="en-US" sz="2800" b="1" i="0">
                <a:solidFill>
                  <a:srgbClr val="374151"/>
                </a:solidFill>
                <a:effectLst/>
                <a:latin typeface="Söhne"/>
              </a:rPr>
              <a:t>Data Splitting:</a:t>
            </a:r>
            <a:r>
              <a:rPr lang="en-US" sz="2800" b="0" i="0">
                <a:solidFill>
                  <a:srgbClr val="374151"/>
                </a:solidFill>
                <a:effectLst/>
                <a:latin typeface="Söhne"/>
              </a:rPr>
              <a:t> Divide the dataset into a 95:05 ratio for training and testing purposes, respectively.</a:t>
            </a:r>
          </a:p>
          <a:p>
            <a:pPr algn="l">
              <a:buFont typeface="+mj-lt"/>
              <a:buAutoNum type="arabicPeriod"/>
            </a:pPr>
            <a:r>
              <a:rPr lang="en-US" sz="2800" b="1" i="0">
                <a:solidFill>
                  <a:srgbClr val="374151"/>
                </a:solidFill>
                <a:effectLst/>
                <a:latin typeface="Söhne"/>
              </a:rPr>
              <a:t>SVM Classifier Explanation:</a:t>
            </a:r>
            <a:r>
              <a:rPr lang="en-US" sz="2800" b="0" i="0">
                <a:solidFill>
                  <a:srgbClr val="374151"/>
                </a:solidFill>
                <a:effectLst/>
                <a:latin typeface="Söhne"/>
              </a:rPr>
              <a:t> Employ SVM with a linear classifier that separates data using hyper-planes, ensuring maximum distance between classes.</a:t>
            </a:r>
          </a:p>
          <a:p>
            <a:pPr algn="l">
              <a:buFont typeface="+mj-lt"/>
              <a:buAutoNum type="arabicPeriod"/>
            </a:pPr>
            <a:r>
              <a:rPr lang="en-US" sz="2800" b="1" i="0">
                <a:solidFill>
                  <a:srgbClr val="374151"/>
                </a:solidFill>
                <a:effectLst/>
                <a:latin typeface="Söhne"/>
              </a:rPr>
              <a:t>Polynomial Regression Overview:</a:t>
            </a:r>
            <a:r>
              <a:rPr lang="en-US" sz="2800" b="0" i="0">
                <a:solidFill>
                  <a:srgbClr val="374151"/>
                </a:solidFill>
                <a:effectLst/>
                <a:latin typeface="Söhne"/>
              </a:rPr>
              <a:t> Implement polynomial regression as a form of linear regression to model the relationship between dependent variable (Y) and independent variable (X) with nth-degree polynomials.</a:t>
            </a:r>
          </a:p>
          <a:p>
            <a:pPr algn="l">
              <a:buFont typeface="+mj-lt"/>
              <a:buAutoNum type="arabicPeriod"/>
            </a:pPr>
            <a:r>
              <a:rPr lang="en-US" sz="2800" b="1" i="0">
                <a:solidFill>
                  <a:srgbClr val="374151"/>
                </a:solidFill>
                <a:effectLst/>
                <a:latin typeface="Söhne"/>
              </a:rPr>
              <a:t>Libraries Utilization:</a:t>
            </a:r>
            <a:r>
              <a:rPr lang="en-US" sz="2800" b="0" i="0">
                <a:solidFill>
                  <a:srgbClr val="374151"/>
                </a:solidFill>
                <a:effectLst/>
                <a:latin typeface="Söhne"/>
              </a:rPr>
              <a:t> Import essential libraries, including Pandas for efficient data analysis and manipulation, facilitating storage and manipulation of tabular data.</a:t>
            </a:r>
          </a:p>
          <a:p>
            <a:pPr algn="l">
              <a:buFont typeface="+mj-lt"/>
              <a:buAutoNum type="arabicPeriod"/>
            </a:pPr>
            <a:r>
              <a:rPr lang="en-US" sz="2800" b="1" i="0">
                <a:solidFill>
                  <a:srgbClr val="374151"/>
                </a:solidFill>
                <a:effectLst/>
                <a:latin typeface="Söhne"/>
              </a:rPr>
              <a:t>Model Training and Data Processing:</a:t>
            </a:r>
            <a:r>
              <a:rPr lang="en-US" sz="2800" b="0" i="0">
                <a:solidFill>
                  <a:srgbClr val="374151"/>
                </a:solidFill>
                <a:effectLst/>
                <a:latin typeface="Söhne"/>
              </a:rPr>
              <a:t> Train the polynomial regression model with the dataset. Conduct data manipulation, preprocessing, and feature extraction for optimal performance.</a:t>
            </a:r>
          </a:p>
          <a:p>
            <a:pPr algn="l">
              <a:buFont typeface="+mj-lt"/>
              <a:buAutoNum type="arabicPeriod"/>
            </a:pPr>
            <a:r>
              <a:rPr lang="en-US" sz="2800" b="1" i="0">
                <a:solidFill>
                  <a:srgbClr val="374151"/>
                </a:solidFill>
                <a:effectLst/>
                <a:latin typeface="Söhne"/>
              </a:rPr>
              <a:t>Prediction and Spread Analysis:</a:t>
            </a:r>
            <a:r>
              <a:rPr lang="en-US" sz="2800" b="0" i="0">
                <a:solidFill>
                  <a:srgbClr val="374151"/>
                </a:solidFill>
                <a:effectLst/>
                <a:latin typeface="Söhne"/>
              </a:rPr>
              <a:t> Apply the trained model to preprocessed datasets to extract information. Utilize regression analysis to forecast the rate of disease spread in the next ten days, identifying important category variables for predictions.</a:t>
            </a:r>
          </a:p>
          <a:p>
            <a:pPr algn="just"/>
            <a:endParaRPr lang="en-US" sz="28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6564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8</a:t>
            </a:fld>
            <a:endParaRPr lang="en-US"/>
          </a:p>
        </p:txBody>
      </p:sp>
      <p:sp>
        <p:nvSpPr>
          <p:cNvPr id="5" name="Rectangle 4"/>
          <p:cNvSpPr/>
          <p:nvPr/>
        </p:nvSpPr>
        <p:spPr>
          <a:xfrm>
            <a:off x="553667" y="576241"/>
            <a:ext cx="16861497" cy="823752"/>
          </a:xfrm>
          <a:prstGeom prst="rect">
            <a:avLst/>
          </a:prstGeom>
        </p:spPr>
        <p:txBody>
          <a:bodyPr wrap="square">
            <a:spAutoFit/>
          </a:bodyPr>
          <a:lstStyle/>
          <a:p>
            <a:pPr lvl="1" algn="ctr">
              <a:lnSpc>
                <a:spcPct val="150000"/>
              </a:lnSpc>
            </a:pPr>
            <a:r>
              <a:rPr lang="en-IN" sz="3600" b="1" dirty="0">
                <a:latin typeface="Times New Roman" pitchFamily="18" charset="0"/>
                <a:cs typeface="Times New Roman" pitchFamily="18" charset="0"/>
              </a:rPr>
              <a:t>LITERATURE REVIEW</a:t>
            </a:r>
          </a:p>
        </p:txBody>
      </p:sp>
      <p:graphicFrame>
        <p:nvGraphicFramePr>
          <p:cNvPr id="9" name="Table 8"/>
          <p:cNvGraphicFramePr>
            <a:graphicFrameLocks noGrp="1"/>
          </p:cNvGraphicFramePr>
          <p:nvPr/>
        </p:nvGraphicFramePr>
        <p:xfrm>
          <a:off x="970710" y="1651820"/>
          <a:ext cx="16697860" cy="7592698"/>
        </p:xfrm>
        <a:graphic>
          <a:graphicData uri="http://schemas.openxmlformats.org/drawingml/2006/table">
            <a:tbl>
              <a:tblPr firstRow="1" bandRow="1">
                <a:tableStyleId>{5C22544A-7EE6-4342-B048-85BDC9FD1C3A}</a:tableStyleId>
              </a:tblPr>
              <a:tblGrid>
                <a:gridCol w="4174465">
                  <a:extLst>
                    <a:ext uri="{9D8B030D-6E8A-4147-A177-3AD203B41FA5}">
                      <a16:colId xmlns:a16="http://schemas.microsoft.com/office/drawing/2014/main" val="20000"/>
                    </a:ext>
                  </a:extLst>
                </a:gridCol>
                <a:gridCol w="4174465">
                  <a:extLst>
                    <a:ext uri="{9D8B030D-6E8A-4147-A177-3AD203B41FA5}">
                      <a16:colId xmlns:a16="http://schemas.microsoft.com/office/drawing/2014/main" val="20001"/>
                    </a:ext>
                  </a:extLst>
                </a:gridCol>
                <a:gridCol w="4174465">
                  <a:extLst>
                    <a:ext uri="{9D8B030D-6E8A-4147-A177-3AD203B41FA5}">
                      <a16:colId xmlns:a16="http://schemas.microsoft.com/office/drawing/2014/main" val="20002"/>
                    </a:ext>
                  </a:extLst>
                </a:gridCol>
                <a:gridCol w="4174465">
                  <a:extLst>
                    <a:ext uri="{9D8B030D-6E8A-4147-A177-3AD203B41FA5}">
                      <a16:colId xmlns:a16="http://schemas.microsoft.com/office/drawing/2014/main" val="20003"/>
                    </a:ext>
                  </a:extLst>
                </a:gridCol>
              </a:tblGrid>
              <a:tr h="1237618">
                <a:tc>
                  <a:txBody>
                    <a:bodyPr/>
                    <a:lstStyle/>
                    <a:p>
                      <a:pPr algn="ctr"/>
                      <a:r>
                        <a:rPr lang="en-IN" sz="3200" dirty="0"/>
                        <a:t>Author’s Name</a:t>
                      </a:r>
                    </a:p>
                  </a:txBody>
                  <a:tcPr/>
                </a:tc>
                <a:tc>
                  <a:txBody>
                    <a:bodyPr/>
                    <a:lstStyle/>
                    <a:p>
                      <a:pPr algn="ctr"/>
                      <a:r>
                        <a:rPr lang="en-IN" sz="3200" dirty="0"/>
                        <a:t>Paper name and</a:t>
                      </a:r>
                      <a:r>
                        <a:rPr lang="en-IN" sz="3200" baseline="0" dirty="0"/>
                        <a:t> publication details</a:t>
                      </a:r>
                      <a:endParaRPr lang="en-IN" sz="3200" dirty="0"/>
                    </a:p>
                  </a:txBody>
                  <a:tcPr/>
                </a:tc>
                <a:tc>
                  <a:txBody>
                    <a:bodyPr/>
                    <a:lstStyle/>
                    <a:p>
                      <a:pPr algn="ctr"/>
                      <a:r>
                        <a:rPr lang="en-IN" sz="3200" dirty="0"/>
                        <a:t>Year </a:t>
                      </a:r>
                      <a:r>
                        <a:rPr lang="en-IN" sz="3200" baseline="0" dirty="0"/>
                        <a:t> of publication</a:t>
                      </a:r>
                      <a:endParaRPr lang="en-IN" sz="3200" dirty="0"/>
                    </a:p>
                  </a:txBody>
                  <a:tcPr/>
                </a:tc>
                <a:tc>
                  <a:txBody>
                    <a:bodyPr/>
                    <a:lstStyle/>
                    <a:p>
                      <a:pPr algn="ctr"/>
                      <a:r>
                        <a:rPr lang="en-IN" sz="3200" dirty="0"/>
                        <a:t>Main content of the paper</a:t>
                      </a:r>
                    </a:p>
                  </a:txBody>
                  <a:tcPr/>
                </a:tc>
                <a:extLst>
                  <a:ext uri="{0D108BD9-81ED-4DB2-BD59-A6C34878D82A}">
                    <a16:rowId xmlns:a16="http://schemas.microsoft.com/office/drawing/2014/main" val="10000"/>
                  </a:ext>
                </a:extLst>
              </a:tr>
              <a:tr h="3266954">
                <a:tc>
                  <a:txBody>
                    <a:bodyPr/>
                    <a:lstStyle/>
                    <a:p>
                      <a:pPr algn="ctr"/>
                      <a:r>
                        <a:rPr lang="en-IN" sz="2700" b="0" i="0" kern="1200">
                          <a:solidFill>
                            <a:schemeClr val="dk1"/>
                          </a:solidFill>
                          <a:effectLst/>
                          <a:latin typeface="+mn-lt"/>
                          <a:ea typeface="+mn-ea"/>
                          <a:cs typeface="+mn-cs"/>
                        </a:rPr>
                        <a:t>H. L. Gururaj; B. C. Soundarya; V. Janhavi</a:t>
                      </a:r>
                      <a:endParaRPr lang="en-IN" dirty="0"/>
                    </a:p>
                  </a:txBody>
                  <a:tcPr/>
                </a:tc>
                <a:tc>
                  <a:txBody>
                    <a:bodyPr/>
                    <a:lstStyle/>
                    <a:p>
                      <a:r>
                        <a:rPr lang="en-US" sz="2700" b="1" i="0" kern="1200">
                          <a:solidFill>
                            <a:schemeClr val="dk1"/>
                          </a:solidFill>
                          <a:effectLst/>
                          <a:latin typeface="+mn-lt"/>
                          <a:ea typeface="+mn-ea"/>
                          <a:cs typeface="+mn-cs"/>
                        </a:rPr>
                        <a:t>Paper Name:</a:t>
                      </a:r>
                      <a:r>
                        <a:rPr lang="en-US" sz="2700" b="0" i="0" kern="1200">
                          <a:solidFill>
                            <a:schemeClr val="dk1"/>
                          </a:solidFill>
                          <a:effectLst/>
                          <a:latin typeface="+mn-lt"/>
                          <a:ea typeface="+mn-ea"/>
                          <a:cs typeface="+mn-cs"/>
                        </a:rPr>
                        <a:t> "Machine Learning Algorithm for Covid-19 Prediction"</a:t>
                      </a:r>
                    </a:p>
                    <a:p>
                      <a:r>
                        <a:rPr lang="en-US" sz="2700" b="1" i="0" kern="1200">
                          <a:solidFill>
                            <a:schemeClr val="dk1"/>
                          </a:solidFill>
                          <a:effectLst/>
                          <a:latin typeface="+mn-lt"/>
                          <a:ea typeface="+mn-ea"/>
                          <a:cs typeface="+mn-cs"/>
                        </a:rPr>
                        <a:t>Publication Details:</a:t>
                      </a:r>
                      <a:r>
                        <a:rPr lang="en-US" sz="2700" b="0" i="0" kern="1200">
                          <a:solidFill>
                            <a:schemeClr val="dk1"/>
                          </a:solidFill>
                          <a:effectLst/>
                          <a:latin typeface="+mn-lt"/>
                          <a:ea typeface="+mn-ea"/>
                          <a:cs typeface="+mn-cs"/>
                        </a:rPr>
                        <a:t> IEEE Technology Policy and Ethics, vol. 7, no. 1, pp. 1-5, Jan. 2022</a:t>
                      </a:r>
                    </a:p>
                  </a:txBody>
                  <a:tcPr/>
                </a:tc>
                <a:tc>
                  <a:txBody>
                    <a:bodyPr/>
                    <a:lstStyle/>
                    <a:p>
                      <a:pPr algn="ctr"/>
                      <a:r>
                        <a:rPr lang="en-US"/>
                        <a:t>2022</a:t>
                      </a:r>
                      <a:endParaRPr lang="en-IN"/>
                    </a:p>
                  </a:txBody>
                  <a:tcPr/>
                </a:tc>
                <a:tc>
                  <a:txBody>
                    <a:bodyPr/>
                    <a:lstStyle/>
                    <a:p>
                      <a:pPr algn="just"/>
                      <a:r>
                        <a:rPr lang="en-US" sz="2700" b="0" i="0" kern="1200">
                          <a:solidFill>
                            <a:schemeClr val="dk1"/>
                          </a:solidFill>
                          <a:effectLst/>
                          <a:latin typeface="+mn-lt"/>
                          <a:ea typeface="+mn-ea"/>
                          <a:cs typeface="+mn-cs"/>
                        </a:rPr>
                        <a:t>The paper discusses the development and application of a machine learning algorithm for COVID-19 prediction, likely addressing methodology, datasets, and algorithm effectiveness.</a:t>
                      </a:r>
                    </a:p>
                  </a:txBody>
                  <a:tcPr/>
                </a:tc>
                <a:extLst>
                  <a:ext uri="{0D108BD9-81ED-4DB2-BD59-A6C34878D82A}">
                    <a16:rowId xmlns:a16="http://schemas.microsoft.com/office/drawing/2014/main" val="10001"/>
                  </a:ext>
                </a:extLst>
              </a:tr>
              <a:tr h="2869621">
                <a:tc>
                  <a:txBody>
                    <a:bodyPr/>
                    <a:lstStyle/>
                    <a:p>
                      <a:r>
                        <a:rPr lang="en-US" sz="2700" b="0" i="0" kern="1200">
                          <a:solidFill>
                            <a:schemeClr val="dk1"/>
                          </a:solidFill>
                          <a:effectLst/>
                          <a:latin typeface="+mn-lt"/>
                          <a:ea typeface="+mn-ea"/>
                          <a:cs typeface="+mn-cs"/>
                        </a:rPr>
                        <a:t>S. Dash, C. Chakraborty, S. K. Giri, S. K. Pani, and J. Frnda</a:t>
                      </a:r>
                      <a:endParaRPr lang="en-IN" dirty="0"/>
                    </a:p>
                  </a:txBody>
                  <a:tcPr/>
                </a:tc>
                <a:tc>
                  <a:txBody>
                    <a:bodyPr/>
                    <a:lstStyle/>
                    <a:p>
                      <a:pPr algn="just"/>
                      <a:r>
                        <a:rPr lang="en-IN" sz="2700" b="1" i="0" kern="1200">
                          <a:solidFill>
                            <a:schemeClr val="dk1"/>
                          </a:solidFill>
                          <a:effectLst/>
                          <a:latin typeface="+mn-lt"/>
                          <a:ea typeface="+mn-ea"/>
                          <a:cs typeface="+mn-cs"/>
                        </a:rPr>
                        <a:t>Paper Name:</a:t>
                      </a:r>
                      <a:r>
                        <a:rPr lang="en-IN" sz="2700" b="0" i="0" kern="1200">
                          <a:solidFill>
                            <a:schemeClr val="dk1"/>
                          </a:solidFill>
                          <a:effectLst/>
                          <a:latin typeface="+mn-lt"/>
                          <a:ea typeface="+mn-ea"/>
                          <a:cs typeface="+mn-cs"/>
                        </a:rPr>
                        <a:t>BIFM: Big-Data Driven Intelligent Forecasting Model for COVID-19.</a:t>
                      </a:r>
                    </a:p>
                    <a:p>
                      <a:pPr algn="just"/>
                      <a:r>
                        <a:rPr lang="en-US" sz="2700" b="1" i="0" kern="1200">
                          <a:solidFill>
                            <a:schemeClr val="dk1"/>
                          </a:solidFill>
                          <a:effectLst/>
                          <a:latin typeface="+mn-lt"/>
                          <a:ea typeface="+mn-ea"/>
                          <a:cs typeface="+mn-cs"/>
                        </a:rPr>
                        <a:t>Publication Details:</a:t>
                      </a:r>
                      <a:r>
                        <a:rPr lang="en-US" sz="2700" b="0" i="0" kern="1200">
                          <a:solidFill>
                            <a:schemeClr val="dk1"/>
                          </a:solidFill>
                          <a:effectLst/>
                          <a:latin typeface="+mn-lt"/>
                          <a:ea typeface="+mn-ea"/>
                          <a:cs typeface="+mn-cs"/>
                        </a:rPr>
                        <a:t> </a:t>
                      </a:r>
                      <a:r>
                        <a:rPr lang="nl-NL" sz="2700" b="0" i="0" kern="1200">
                          <a:solidFill>
                            <a:schemeClr val="dk1"/>
                          </a:solidFill>
                          <a:effectLst/>
                          <a:latin typeface="+mn-lt"/>
                          <a:ea typeface="+mn-ea"/>
                          <a:cs typeface="+mn-cs"/>
                        </a:rPr>
                        <a:t>IEEE Access, vol. 9, pp. 97505-97517, 2021</a:t>
                      </a:r>
                      <a:r>
                        <a:rPr lang="en-IN" sz="2700" b="0" i="0" kern="1200">
                          <a:solidFill>
                            <a:schemeClr val="dk1"/>
                          </a:solidFill>
                          <a:effectLst/>
                          <a:latin typeface="+mn-lt"/>
                          <a:ea typeface="+mn-ea"/>
                          <a:cs typeface="+mn-cs"/>
                        </a:rPr>
                        <a:t>.</a:t>
                      </a:r>
                    </a:p>
                  </a:txBody>
                  <a:tcPr/>
                </a:tc>
                <a:tc>
                  <a:txBody>
                    <a:bodyPr/>
                    <a:lstStyle/>
                    <a:p>
                      <a:pPr algn="ctr"/>
                      <a:r>
                        <a:rPr lang="en-IN" sz="2700" b="0" i="0" kern="1200">
                          <a:solidFill>
                            <a:schemeClr val="dk1"/>
                          </a:solidFill>
                          <a:effectLst/>
                          <a:latin typeface="+mn-lt"/>
                          <a:ea typeface="+mn-ea"/>
                          <a:cs typeface="+mn-cs"/>
                        </a:rPr>
                        <a:t>2021</a:t>
                      </a:r>
                      <a:endParaRPr lang="en-IN"/>
                    </a:p>
                  </a:txBody>
                  <a:tcPr/>
                </a:tc>
                <a:tc>
                  <a:txBody>
                    <a:bodyPr/>
                    <a:lstStyle/>
                    <a:p>
                      <a:pPr algn="just"/>
                      <a:r>
                        <a:rPr lang="en-US" sz="2700" b="0" i="0" kern="1200">
                          <a:solidFill>
                            <a:schemeClr val="dk1"/>
                          </a:solidFill>
                          <a:effectLst/>
                          <a:latin typeface="+mn-lt"/>
                          <a:ea typeface="+mn-ea"/>
                          <a:cs typeface="+mn-cs"/>
                        </a:rPr>
                        <a:t>The paper introduces BIFM, a Big-Data Driven Intelligent Forecasting Model, designed for predicting COVID-19 trends</a:t>
                      </a:r>
                      <a:endParaRPr lang="en-IN" dirty="0"/>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pPr/>
              <a:t>February 8,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9</a:t>
            </a:fld>
            <a:endParaRPr lang="en-US"/>
          </a:p>
        </p:txBody>
      </p:sp>
      <p:graphicFrame>
        <p:nvGraphicFramePr>
          <p:cNvPr id="8" name="Table 7">
            <a:extLst>
              <a:ext uri="{FF2B5EF4-FFF2-40B4-BE49-F238E27FC236}">
                <a16:creationId xmlns:a16="http://schemas.microsoft.com/office/drawing/2014/main" id="{12B94C26-74F0-30E5-3E69-84A2211F66C6}"/>
              </a:ext>
            </a:extLst>
          </p:cNvPr>
          <p:cNvGraphicFramePr>
            <a:graphicFrameLocks noGrp="1"/>
          </p:cNvGraphicFramePr>
          <p:nvPr/>
        </p:nvGraphicFramePr>
        <p:xfrm>
          <a:off x="955962" y="722671"/>
          <a:ext cx="16697856" cy="8484437"/>
        </p:xfrm>
        <a:graphic>
          <a:graphicData uri="http://schemas.openxmlformats.org/drawingml/2006/table">
            <a:tbl>
              <a:tblPr firstRow="1" bandRow="1">
                <a:tableStyleId>{5C22544A-7EE6-4342-B048-85BDC9FD1C3A}</a:tableStyleId>
              </a:tblPr>
              <a:tblGrid>
                <a:gridCol w="4174464">
                  <a:extLst>
                    <a:ext uri="{9D8B030D-6E8A-4147-A177-3AD203B41FA5}">
                      <a16:colId xmlns:a16="http://schemas.microsoft.com/office/drawing/2014/main" val="20000"/>
                    </a:ext>
                  </a:extLst>
                </a:gridCol>
                <a:gridCol w="4174464">
                  <a:extLst>
                    <a:ext uri="{9D8B030D-6E8A-4147-A177-3AD203B41FA5}">
                      <a16:colId xmlns:a16="http://schemas.microsoft.com/office/drawing/2014/main" val="20001"/>
                    </a:ext>
                  </a:extLst>
                </a:gridCol>
                <a:gridCol w="4174464">
                  <a:extLst>
                    <a:ext uri="{9D8B030D-6E8A-4147-A177-3AD203B41FA5}">
                      <a16:colId xmlns:a16="http://schemas.microsoft.com/office/drawing/2014/main" val="20002"/>
                    </a:ext>
                  </a:extLst>
                </a:gridCol>
                <a:gridCol w="4174464">
                  <a:extLst>
                    <a:ext uri="{9D8B030D-6E8A-4147-A177-3AD203B41FA5}">
                      <a16:colId xmlns:a16="http://schemas.microsoft.com/office/drawing/2014/main" val="20003"/>
                    </a:ext>
                  </a:extLst>
                </a:gridCol>
              </a:tblGrid>
              <a:tr h="1717877">
                <a:tc>
                  <a:txBody>
                    <a:bodyPr/>
                    <a:lstStyle/>
                    <a:p>
                      <a:pPr algn="ctr"/>
                      <a:r>
                        <a:rPr lang="en-IN" sz="3200" dirty="0"/>
                        <a:t>Author’s Name</a:t>
                      </a:r>
                    </a:p>
                  </a:txBody>
                  <a:tcPr/>
                </a:tc>
                <a:tc>
                  <a:txBody>
                    <a:bodyPr/>
                    <a:lstStyle/>
                    <a:p>
                      <a:pPr algn="ctr"/>
                      <a:r>
                        <a:rPr lang="en-IN" sz="3200" dirty="0"/>
                        <a:t>Paper name and</a:t>
                      </a:r>
                      <a:r>
                        <a:rPr lang="en-IN" sz="3200" baseline="0" dirty="0"/>
                        <a:t> publication details</a:t>
                      </a:r>
                      <a:endParaRPr lang="en-IN" sz="3200" dirty="0"/>
                    </a:p>
                  </a:txBody>
                  <a:tcPr/>
                </a:tc>
                <a:tc>
                  <a:txBody>
                    <a:bodyPr/>
                    <a:lstStyle/>
                    <a:p>
                      <a:pPr algn="ctr"/>
                      <a:r>
                        <a:rPr lang="en-IN" sz="3200" dirty="0"/>
                        <a:t>Year </a:t>
                      </a:r>
                      <a:r>
                        <a:rPr lang="en-IN" sz="3200" baseline="0" dirty="0"/>
                        <a:t> of publication</a:t>
                      </a:r>
                      <a:endParaRPr lang="en-IN" sz="3200" dirty="0"/>
                    </a:p>
                  </a:txBody>
                  <a:tcPr/>
                </a:tc>
                <a:tc>
                  <a:txBody>
                    <a:bodyPr/>
                    <a:lstStyle/>
                    <a:p>
                      <a:pPr algn="ctr"/>
                      <a:r>
                        <a:rPr lang="en-IN" sz="3200" dirty="0"/>
                        <a:t>Main content of the paper</a:t>
                      </a:r>
                    </a:p>
                  </a:txBody>
                  <a:tcPr/>
                </a:tc>
                <a:extLst>
                  <a:ext uri="{0D108BD9-81ED-4DB2-BD59-A6C34878D82A}">
                    <a16:rowId xmlns:a16="http://schemas.microsoft.com/office/drawing/2014/main" val="10000"/>
                  </a:ext>
                </a:extLst>
              </a:tr>
              <a:tr h="3270610">
                <a:tc>
                  <a:txBody>
                    <a:bodyPr/>
                    <a:lstStyle/>
                    <a:p>
                      <a:pPr algn="ctr"/>
                      <a:r>
                        <a:rPr lang="en-US" sz="2700" b="0" i="0" kern="1200">
                          <a:solidFill>
                            <a:schemeClr val="dk1"/>
                          </a:solidFill>
                          <a:effectLst/>
                          <a:latin typeface="+mn-lt"/>
                          <a:ea typeface="+mn-ea"/>
                          <a:cs typeface="+mn-cs"/>
                        </a:rPr>
                        <a:t>R. B. Duffey and E. Zio</a:t>
                      </a:r>
                      <a:endParaRPr lang="en-IN" dirty="0"/>
                    </a:p>
                  </a:txBody>
                  <a:tcPr/>
                </a:tc>
                <a:tc>
                  <a:txBody>
                    <a:bodyPr/>
                    <a:lstStyle/>
                    <a:p>
                      <a:pPr algn="just"/>
                      <a:r>
                        <a:rPr lang="en-US" sz="2700" b="1" i="0" kern="1200">
                          <a:solidFill>
                            <a:schemeClr val="dk1"/>
                          </a:solidFill>
                          <a:effectLst/>
                          <a:latin typeface="+mn-lt"/>
                          <a:ea typeface="+mn-ea"/>
                          <a:cs typeface="+mn-cs"/>
                        </a:rPr>
                        <a:t>Paper name: </a:t>
                      </a:r>
                      <a:r>
                        <a:rPr lang="en-US" sz="2700" b="0" i="0" kern="1200">
                          <a:solidFill>
                            <a:schemeClr val="dk1"/>
                          </a:solidFill>
                          <a:effectLst/>
                          <a:latin typeface="+mn-lt"/>
                          <a:ea typeface="+mn-ea"/>
                          <a:cs typeface="+mn-cs"/>
                        </a:rPr>
                        <a:t>Analyzing Recovery From Pandemics by Learning Theory: The Case of CoVid-19“.</a:t>
                      </a:r>
                    </a:p>
                    <a:p>
                      <a:pPr algn="just"/>
                      <a:r>
                        <a:rPr lang="en-US" sz="2700" b="1" i="0" kern="1200">
                          <a:solidFill>
                            <a:schemeClr val="dk1"/>
                          </a:solidFill>
                          <a:effectLst/>
                          <a:latin typeface="+mn-lt"/>
                          <a:ea typeface="+mn-ea"/>
                          <a:cs typeface="+mn-cs"/>
                        </a:rPr>
                        <a:t>Publication Details:</a:t>
                      </a:r>
                      <a:r>
                        <a:rPr lang="en-US" sz="2700" b="0" i="0" kern="1200">
                          <a:solidFill>
                            <a:schemeClr val="dk1"/>
                          </a:solidFill>
                          <a:effectLst/>
                          <a:latin typeface="+mn-lt"/>
                          <a:ea typeface="+mn-ea"/>
                          <a:cs typeface="+mn-cs"/>
                        </a:rPr>
                        <a:t> IEEE Access, vol. 8, pp. 110789-110795, 2020</a:t>
                      </a:r>
                    </a:p>
                    <a:p>
                      <a:pPr algn="just"/>
                      <a:endParaRPr lang="en-IN"/>
                    </a:p>
                  </a:txBody>
                  <a:tcPr/>
                </a:tc>
                <a:tc>
                  <a:txBody>
                    <a:bodyPr/>
                    <a:lstStyle/>
                    <a:p>
                      <a:pPr algn="ctr"/>
                      <a:r>
                        <a:rPr lang="en-US"/>
                        <a:t>2020</a:t>
                      </a:r>
                      <a:endParaRPr lang="en-IN"/>
                    </a:p>
                  </a:txBody>
                  <a:tcPr/>
                </a:tc>
                <a:tc>
                  <a:txBody>
                    <a:bodyPr/>
                    <a:lstStyle/>
                    <a:p>
                      <a:pPr algn="just"/>
                      <a:r>
                        <a:rPr lang="en-US" sz="2700" b="0" i="0" kern="1200">
                          <a:solidFill>
                            <a:schemeClr val="dk1"/>
                          </a:solidFill>
                          <a:effectLst/>
                          <a:latin typeface="+mn-lt"/>
                          <a:ea typeface="+mn-ea"/>
                          <a:cs typeface="+mn-cs"/>
                        </a:rPr>
                        <a:t>The paper examines pandemic recovery using learning theory, with a focus on COVID-19. </a:t>
                      </a:r>
                    </a:p>
                  </a:txBody>
                  <a:tcPr/>
                </a:tc>
                <a:extLst>
                  <a:ext uri="{0D108BD9-81ED-4DB2-BD59-A6C34878D82A}">
                    <a16:rowId xmlns:a16="http://schemas.microsoft.com/office/drawing/2014/main" val="10001"/>
                  </a:ext>
                </a:extLst>
              </a:tr>
              <a:tr h="3270610">
                <a:tc>
                  <a:txBody>
                    <a:bodyPr/>
                    <a:lstStyle/>
                    <a:p>
                      <a:pPr algn="ctr"/>
                      <a:r>
                        <a:rPr lang="en-IN" sz="2700" b="0" i="0" kern="1200">
                          <a:solidFill>
                            <a:schemeClr val="dk1"/>
                          </a:solidFill>
                          <a:effectLst/>
                          <a:latin typeface="+mn-lt"/>
                          <a:ea typeface="+mn-ea"/>
                          <a:cs typeface="+mn-cs"/>
                        </a:rPr>
                        <a:t>E. Karaçuha et al</a:t>
                      </a:r>
                      <a:endParaRPr lang="en-IN" dirty="0"/>
                    </a:p>
                  </a:txBody>
                  <a:tcPr/>
                </a:tc>
                <a:tc>
                  <a:txBody>
                    <a:bodyPr/>
                    <a:lstStyle/>
                    <a:p>
                      <a:pPr algn="just"/>
                      <a:r>
                        <a:rPr lang="en-US" sz="2700" b="1" i="0" kern="1200">
                          <a:solidFill>
                            <a:schemeClr val="dk1"/>
                          </a:solidFill>
                          <a:effectLst/>
                          <a:latin typeface="+mn-lt"/>
                          <a:ea typeface="+mn-ea"/>
                          <a:cs typeface="+mn-cs"/>
                        </a:rPr>
                        <a:t>Paper Name:</a:t>
                      </a:r>
                      <a:r>
                        <a:rPr lang="en-US" sz="2700" b="0" i="0" kern="1200">
                          <a:solidFill>
                            <a:schemeClr val="dk1"/>
                          </a:solidFill>
                          <a:effectLst/>
                          <a:latin typeface="+mn-lt"/>
                          <a:ea typeface="+mn-ea"/>
                          <a:cs typeface="+mn-cs"/>
                        </a:rPr>
                        <a:t> "Modeling and Prediction of the Covid_19 Cases With Deep Assessment Methodology and Fractional Calculus"</a:t>
                      </a:r>
                    </a:p>
                    <a:p>
                      <a:pPr algn="just"/>
                      <a:r>
                        <a:rPr lang="en-US" sz="2700" b="1" i="0" kern="1200">
                          <a:solidFill>
                            <a:schemeClr val="dk1"/>
                          </a:solidFill>
                          <a:effectLst/>
                          <a:latin typeface="+mn-lt"/>
                          <a:ea typeface="+mn-ea"/>
                          <a:cs typeface="+mn-cs"/>
                        </a:rPr>
                        <a:t>Publication Details:</a:t>
                      </a:r>
                      <a:r>
                        <a:rPr lang="en-US" sz="2700" b="0" i="0" kern="1200">
                          <a:solidFill>
                            <a:schemeClr val="dk1"/>
                          </a:solidFill>
                          <a:effectLst/>
                          <a:latin typeface="+mn-lt"/>
                          <a:ea typeface="+mn-ea"/>
                          <a:cs typeface="+mn-cs"/>
                        </a:rPr>
                        <a:t> IEEE Access, vol. 8, pp. 164012-164034, 2020</a:t>
                      </a:r>
                    </a:p>
                  </a:txBody>
                  <a:tcPr/>
                </a:tc>
                <a:tc>
                  <a:txBody>
                    <a:bodyPr/>
                    <a:lstStyle/>
                    <a:p>
                      <a:pPr algn="ctr"/>
                      <a:r>
                        <a:rPr lang="en-IN" sz="2700" b="0" i="0" kern="1200">
                          <a:solidFill>
                            <a:schemeClr val="dk1"/>
                          </a:solidFill>
                          <a:effectLst/>
                          <a:latin typeface="+mn-lt"/>
                          <a:ea typeface="+mn-ea"/>
                          <a:cs typeface="+mn-cs"/>
                        </a:rPr>
                        <a:t>2020</a:t>
                      </a:r>
                      <a:endParaRPr lang="en-IN"/>
                    </a:p>
                  </a:txBody>
                  <a:tcPr/>
                </a:tc>
                <a:tc>
                  <a:txBody>
                    <a:bodyPr/>
                    <a:lstStyle/>
                    <a:p>
                      <a:pPr algn="just"/>
                      <a:r>
                        <a:rPr lang="en-US" sz="2700" b="0" i="0" kern="1200">
                          <a:solidFill>
                            <a:schemeClr val="dk1"/>
                          </a:solidFill>
                          <a:effectLst/>
                          <a:latin typeface="+mn-lt"/>
                          <a:ea typeface="+mn-ea"/>
                          <a:cs typeface="+mn-cs"/>
                        </a:rPr>
                        <a:t>The paper explores modeling and predicting COVID-19 cases using a Deep Assessment Methodology and Fractional Calculus. </a:t>
                      </a:r>
                      <a:endParaRPr lang="en-IN" dirty="0"/>
                    </a:p>
                  </a:txBody>
                  <a:tcPr/>
                </a:tc>
                <a:extLst>
                  <a:ext uri="{0D108BD9-81ED-4DB2-BD59-A6C34878D82A}">
                    <a16:rowId xmlns:a16="http://schemas.microsoft.com/office/drawing/2014/main" val="10002"/>
                  </a:ext>
                </a:extLst>
              </a:tr>
            </a:tbl>
          </a:graphicData>
        </a:graphic>
      </p:graphicFrame>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602</TotalTime>
  <Words>4062</Words>
  <Application>Microsoft Office PowerPoint</Application>
  <PresentationFormat>Custom</PresentationFormat>
  <Paragraphs>367</Paragraphs>
  <Slides>37</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Lato</vt:lpstr>
      <vt:lpstr>Calibri Light</vt:lpstr>
      <vt:lpstr>Times New Roman</vt:lpstr>
      <vt:lpstr>Wingdings</vt:lpstr>
      <vt:lpstr>Calibri</vt:lpstr>
      <vt:lpstr>Söhne</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Sharad</dc:creator>
  <cp:lastModifiedBy>ushaswi gurrampati</cp:lastModifiedBy>
  <cp:revision>26</cp:revision>
  <dcterms:modified xsi:type="dcterms:W3CDTF">2024-02-08T10:06:34Z</dcterms:modified>
</cp:coreProperties>
</file>